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1"/>
  </p:notesMasterIdLst>
  <p:sldIdLst>
    <p:sldId id="514" r:id="rId2"/>
    <p:sldId id="540" r:id="rId3"/>
    <p:sldId id="664" r:id="rId4"/>
    <p:sldId id="694" r:id="rId5"/>
    <p:sldId id="707" r:id="rId6"/>
    <p:sldId id="699" r:id="rId7"/>
    <p:sldId id="700" r:id="rId8"/>
    <p:sldId id="701" r:id="rId9"/>
    <p:sldId id="702" r:id="rId10"/>
    <p:sldId id="703" r:id="rId11"/>
    <p:sldId id="704" r:id="rId12"/>
    <p:sldId id="705" r:id="rId13"/>
    <p:sldId id="706" r:id="rId14"/>
    <p:sldId id="708" r:id="rId15"/>
    <p:sldId id="667" r:id="rId16"/>
    <p:sldId id="668" r:id="rId17"/>
    <p:sldId id="669" r:id="rId18"/>
    <p:sldId id="670" r:id="rId19"/>
    <p:sldId id="666" r:id="rId20"/>
    <p:sldId id="674" r:id="rId21"/>
    <p:sldId id="675" r:id="rId22"/>
    <p:sldId id="672" r:id="rId23"/>
    <p:sldId id="673" r:id="rId24"/>
    <p:sldId id="697" r:id="rId25"/>
    <p:sldId id="696" r:id="rId26"/>
    <p:sldId id="676" r:id="rId27"/>
    <p:sldId id="677" r:id="rId28"/>
    <p:sldId id="678" r:id="rId29"/>
    <p:sldId id="679" r:id="rId30"/>
  </p:sldIdLst>
  <p:sldSz cx="9144000" cy="6858000" type="screen4x3"/>
  <p:notesSz cx="7099300" cy="10234613"/>
  <p:embeddedFontLst>
    <p:embeddedFont>
      <p:font typeface="Calibri" panose="020F0502020204030204" pitchFamily="34"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Cambria Math" panose="02040503050406030204" pitchFamily="18" charset="0"/>
      <p:regular r:id="rId40"/>
    </p:embeddedFont>
    <p:embeddedFont>
      <p:font typeface="Calibri Light" panose="020F0302020204030204" pitchFamily="34" charset="0"/>
      <p:regular r:id="rId41"/>
      <p:italic r:id="rId42"/>
    </p:embeddedFont>
    <p:embeddedFont>
      <p:font typeface="宋体" panose="02010600030101010101" pitchFamily="2" charset="-122"/>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21" autoAdjust="0"/>
    <p:restoredTop sz="80667" autoAdjust="0"/>
  </p:normalViewPr>
  <p:slideViewPr>
    <p:cSldViewPr>
      <p:cViewPr varScale="1">
        <p:scale>
          <a:sx n="56" d="100"/>
          <a:sy n="56" d="100"/>
        </p:scale>
        <p:origin x="1206" y="45"/>
      </p:cViewPr>
      <p:guideLst>
        <p:guide orient="horz" pos="2160"/>
        <p:guide pos="2880"/>
      </p:guideLst>
    </p:cSldViewPr>
  </p:slideViewPr>
  <p:notesTextViewPr>
    <p:cViewPr>
      <p:scale>
        <a:sx n="100" d="100"/>
        <a:sy n="100" d="100"/>
      </p:scale>
      <p:origin x="0" y="0"/>
    </p:cViewPr>
  </p:notesTextViewPr>
  <p:sorterViewPr>
    <p:cViewPr>
      <p:scale>
        <a:sx n="40" d="100"/>
        <a:sy n="40" d="100"/>
      </p:scale>
      <p:origin x="0" y="16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Sheet1!$A$1:$C$1</c:f>
              <c:strCache>
                <c:ptCount val="3"/>
                <c:pt idx="0">
                  <c:v>Monolingual</c:v>
                </c:pt>
                <c:pt idx="1">
                  <c:v>Bilingual</c:v>
                </c:pt>
                <c:pt idx="2">
                  <c:v>Trilingual</c:v>
                </c:pt>
              </c:strCache>
            </c:strRef>
          </c:cat>
          <c:val>
            <c:numRef>
              <c:f>Sheet1!$A$2:$D$2</c:f>
              <c:numCache>
                <c:formatCode>0%</c:formatCode>
                <c:ptCount val="4"/>
                <c:pt idx="0">
                  <c:v>0.4</c:v>
                </c:pt>
                <c:pt idx="1">
                  <c:v>0.43</c:v>
                </c:pt>
                <c:pt idx="2">
                  <c:v>0.13</c:v>
                </c:pt>
                <c:pt idx="3">
                  <c:v>0.04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D273F7A1-82B8-4879-9A31-97150E6BC579}" type="datetimeFigureOut">
              <a:rPr lang="en-US" smtClean="0"/>
              <a:pPr/>
              <a:t>8/27/2018</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B4B22A21-E2BB-4530-85C9-24B20A48872E}" type="slidenum">
              <a:rPr lang="en-US" smtClean="0"/>
              <a:pPr/>
              <a:t>‹#›</a:t>
            </a:fld>
            <a:endParaRPr lang="en-US"/>
          </a:p>
        </p:txBody>
      </p:sp>
    </p:spTree>
    <p:extLst>
      <p:ext uri="{BB962C8B-B14F-4D97-AF65-F5344CB8AC3E}">
        <p14:creationId xmlns:p14="http://schemas.microsoft.com/office/powerpoint/2010/main" val="3841404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B22A21-E2BB-4530-85C9-24B20A48872E}" type="slidenum">
              <a:rPr lang="en-US" smtClean="0"/>
              <a:pPr/>
              <a:t>1</a:t>
            </a:fld>
            <a:endParaRPr lang="en-US"/>
          </a:p>
        </p:txBody>
      </p:sp>
    </p:spTree>
    <p:extLst>
      <p:ext uri="{BB962C8B-B14F-4D97-AF65-F5344CB8AC3E}">
        <p14:creationId xmlns:p14="http://schemas.microsoft.com/office/powerpoint/2010/main" val="2424426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2A21-E2BB-4530-85C9-24B20A48872E}" type="slidenum">
              <a:rPr lang="en-US" smtClean="0"/>
              <a:pPr/>
              <a:t>19</a:t>
            </a:fld>
            <a:endParaRPr lang="en-US"/>
          </a:p>
        </p:txBody>
      </p:sp>
    </p:spTree>
    <p:extLst>
      <p:ext uri="{BB962C8B-B14F-4D97-AF65-F5344CB8AC3E}">
        <p14:creationId xmlns:p14="http://schemas.microsoft.com/office/powerpoint/2010/main" val="19643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2A21-E2BB-4530-85C9-24B20A48872E}" type="slidenum">
              <a:rPr lang="en-US" smtClean="0"/>
              <a:pPr/>
              <a:t>22</a:t>
            </a:fld>
            <a:endParaRPr lang="en-US"/>
          </a:p>
        </p:txBody>
      </p:sp>
    </p:spTree>
    <p:extLst>
      <p:ext uri="{BB962C8B-B14F-4D97-AF65-F5344CB8AC3E}">
        <p14:creationId xmlns:p14="http://schemas.microsoft.com/office/powerpoint/2010/main" val="103335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2A21-E2BB-4530-85C9-24B20A48872E}" type="slidenum">
              <a:rPr lang="en-US" smtClean="0"/>
              <a:pPr/>
              <a:t>29</a:t>
            </a:fld>
            <a:endParaRPr lang="en-US"/>
          </a:p>
        </p:txBody>
      </p:sp>
    </p:spTree>
    <p:extLst>
      <p:ext uri="{BB962C8B-B14F-4D97-AF65-F5344CB8AC3E}">
        <p14:creationId xmlns:p14="http://schemas.microsoft.com/office/powerpoint/2010/main" val="4932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B22A21-E2BB-4530-85C9-24B20A48872E}" type="slidenum">
              <a:rPr lang="en-US" smtClean="0"/>
              <a:pPr/>
              <a:t>2</a:t>
            </a:fld>
            <a:endParaRPr lang="en-US"/>
          </a:p>
        </p:txBody>
      </p:sp>
    </p:spTree>
    <p:extLst>
      <p:ext uri="{BB962C8B-B14F-4D97-AF65-F5344CB8AC3E}">
        <p14:creationId xmlns:p14="http://schemas.microsoft.com/office/powerpoint/2010/main" val="2478193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2A21-E2BB-4530-85C9-24B20A48872E}" type="slidenum">
              <a:rPr lang="en-US" smtClean="0"/>
              <a:pPr/>
              <a:t>3</a:t>
            </a:fld>
            <a:endParaRPr lang="en-US"/>
          </a:p>
        </p:txBody>
      </p:sp>
    </p:spTree>
    <p:extLst>
      <p:ext uri="{BB962C8B-B14F-4D97-AF65-F5344CB8AC3E}">
        <p14:creationId xmlns:p14="http://schemas.microsoft.com/office/powerpoint/2010/main" val="418650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2A21-E2BB-4530-85C9-24B20A48872E}" type="slidenum">
              <a:rPr lang="en-US" smtClean="0"/>
              <a:pPr/>
              <a:t>6</a:t>
            </a:fld>
            <a:endParaRPr lang="en-US"/>
          </a:p>
        </p:txBody>
      </p:sp>
    </p:spTree>
    <p:extLst>
      <p:ext uri="{BB962C8B-B14F-4D97-AF65-F5344CB8AC3E}">
        <p14:creationId xmlns:p14="http://schemas.microsoft.com/office/powerpoint/2010/main" val="2617066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2A21-E2BB-4530-85C9-24B20A48872E}" type="slidenum">
              <a:rPr lang="en-US" smtClean="0"/>
              <a:pPr/>
              <a:t>8</a:t>
            </a:fld>
            <a:endParaRPr lang="en-US"/>
          </a:p>
        </p:txBody>
      </p:sp>
    </p:spTree>
    <p:extLst>
      <p:ext uri="{BB962C8B-B14F-4D97-AF65-F5344CB8AC3E}">
        <p14:creationId xmlns:p14="http://schemas.microsoft.com/office/powerpoint/2010/main" val="3431219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2C78DE-5115-4298-A56D-070EFC09D560}" type="slidenum">
              <a:rPr lang="en-US" smtClean="0"/>
              <a:pPr>
                <a:defRPr/>
              </a:pPr>
              <a:t>10</a:t>
            </a:fld>
            <a:endParaRPr lang="en-US"/>
          </a:p>
        </p:txBody>
      </p:sp>
    </p:spTree>
    <p:extLst>
      <p:ext uri="{BB962C8B-B14F-4D97-AF65-F5344CB8AC3E}">
        <p14:creationId xmlns:p14="http://schemas.microsoft.com/office/powerpoint/2010/main" val="122544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2C78DE-5115-4298-A56D-070EFC09D560}" type="slidenum">
              <a:rPr lang="en-US" smtClean="0"/>
              <a:pPr>
                <a:defRPr/>
              </a:pPr>
              <a:t>11</a:t>
            </a:fld>
            <a:endParaRPr lang="en-US"/>
          </a:p>
        </p:txBody>
      </p:sp>
    </p:spTree>
    <p:extLst>
      <p:ext uri="{BB962C8B-B14F-4D97-AF65-F5344CB8AC3E}">
        <p14:creationId xmlns:p14="http://schemas.microsoft.com/office/powerpoint/2010/main" val="105304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B22A21-E2BB-4530-85C9-24B20A48872E}" type="slidenum">
              <a:rPr lang="en-US" smtClean="0"/>
              <a:pPr/>
              <a:t>13</a:t>
            </a:fld>
            <a:endParaRPr lang="en-US"/>
          </a:p>
        </p:txBody>
      </p:sp>
    </p:spTree>
    <p:extLst>
      <p:ext uri="{BB962C8B-B14F-4D97-AF65-F5344CB8AC3E}">
        <p14:creationId xmlns:p14="http://schemas.microsoft.com/office/powerpoint/2010/main" val="388705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comparison to layouts individually optimized for each language, which are also obtained in this paper, simultaneously optimizing for multiple languages caused only a minor performance degradation for each language.</a:t>
            </a:r>
          </a:p>
          <a:p>
            <a:endParaRPr lang="en-US" dirty="0"/>
          </a:p>
          <a:p>
            <a:r>
              <a:rPr lang="en-US" dirty="0"/>
              <a:t>to reduce the burden of multilingual users having to switch and learn new layouts for different languages</a:t>
            </a:r>
          </a:p>
          <a:p>
            <a:endParaRPr lang="en-US" dirty="0"/>
          </a:p>
          <a:p>
            <a:endParaRPr lang="en-US" dirty="0"/>
          </a:p>
          <a:p>
            <a:r>
              <a:rPr lang="en-US" dirty="0"/>
              <a:t>comparison to QWERTY’s 3.31, 3.51, 3.7, 3.26, 3.85 keys of movement for English, French, Spanish, German and Chinese respectively, the optimized multilingual layout has an average travel distance of 1.88, 1.86, 1.91, 1.77 and 1.68 keys </a:t>
            </a:r>
            <a:endParaRPr lang="en-US" i="0" dirty="0"/>
          </a:p>
        </p:txBody>
      </p:sp>
      <p:sp>
        <p:nvSpPr>
          <p:cNvPr id="4" name="Slide Number Placeholder 3"/>
          <p:cNvSpPr>
            <a:spLocks noGrp="1"/>
          </p:cNvSpPr>
          <p:nvPr>
            <p:ph type="sldNum" sz="quarter" idx="10"/>
          </p:nvPr>
        </p:nvSpPr>
        <p:spPr/>
        <p:txBody>
          <a:bodyPr/>
          <a:lstStyle/>
          <a:p>
            <a:pPr>
              <a:defRPr/>
            </a:pPr>
            <a:fld id="{DC2C78DE-5115-4298-A56D-070EFC09D560}" type="slidenum">
              <a:rPr lang="en-US" smtClean="0"/>
              <a:pPr>
                <a:defRPr/>
              </a:pPr>
              <a:t>18</a:t>
            </a:fld>
            <a:endParaRPr lang="en-US"/>
          </a:p>
        </p:txBody>
      </p:sp>
    </p:spTree>
    <p:extLst>
      <p:ext uri="{BB962C8B-B14F-4D97-AF65-F5344CB8AC3E}">
        <p14:creationId xmlns:p14="http://schemas.microsoft.com/office/powerpoint/2010/main" val="11810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FCD9F-F5A4-4DE6-BEC2-86D59112EC17}" type="slidenum">
              <a:rPr lang="en-US" smtClean="0"/>
              <a:pPr/>
              <a:t>‹#›</a:t>
            </a:fld>
            <a:endParaRPr lang="en-US" dirty="0"/>
          </a:p>
        </p:txBody>
      </p:sp>
    </p:spTree>
    <p:extLst>
      <p:ext uri="{BB962C8B-B14F-4D97-AF65-F5344CB8AC3E}">
        <p14:creationId xmlns:p14="http://schemas.microsoft.com/office/powerpoint/2010/main" val="3996019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9953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7479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fld id="{205F8273-04F3-471A-8224-8A5462D56707}" type="datetime1">
              <a:rPr lang="en-US" smtClean="0"/>
              <a:t>8/27/2018</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79ECAA89-3E1E-4E1D-9364-5ED6594B4536}" type="slidenum">
              <a:rPr lang="en-US"/>
              <a:pPr>
                <a:defRPr/>
              </a:pPr>
              <a:t>‹#›</a:t>
            </a:fld>
            <a:endParaRPr lang="en-US"/>
          </a:p>
        </p:txBody>
      </p:sp>
    </p:spTree>
    <p:extLst>
      <p:ext uri="{BB962C8B-B14F-4D97-AF65-F5344CB8AC3E}">
        <p14:creationId xmlns:p14="http://schemas.microsoft.com/office/powerpoint/2010/main" val="410041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781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241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3254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6955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550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0996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5164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2499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8/27/2018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4790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0.png"/></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854" y="718936"/>
            <a:ext cx="8991600" cy="2611437"/>
          </a:xfrm>
        </p:spPr>
        <p:txBody>
          <a:bodyPr>
            <a:normAutofit/>
          </a:bodyPr>
          <a:lstStyle/>
          <a:p>
            <a:r>
              <a:rPr lang="en-US" sz="3200" b="1" dirty="0" smtClean="0">
                <a:latin typeface="Arial" panose="020B0604020202020204" pitchFamily="34" charset="0"/>
                <a:cs typeface="Arial" panose="020B0604020202020204" pitchFamily="34" charset="0"/>
              </a:rPr>
              <a:t>Advanced Topics on </a:t>
            </a:r>
            <a:r>
              <a:rPr lang="en-US" sz="3200" b="1" dirty="0" smtClean="0">
                <a:latin typeface="Arial" panose="020B0604020202020204" pitchFamily="34" charset="0"/>
                <a:cs typeface="Arial" panose="020B0604020202020204" pitchFamily="34" charset="0"/>
              </a:rPr>
              <a:t>Soft Keyboard </a:t>
            </a:r>
            <a:r>
              <a:rPr lang="en-US" sz="3200" b="1" dirty="0" smtClean="0">
                <a:latin typeface="Arial" panose="020B0604020202020204" pitchFamily="34" charset="0"/>
                <a:cs typeface="Arial" panose="020B0604020202020204" pitchFamily="34" charset="0"/>
              </a:rPr>
              <a:t/>
            </a:r>
            <a:br>
              <a:rPr lang="en-US" sz="3200" b="1" dirty="0" smtClean="0">
                <a:latin typeface="Arial" panose="020B0604020202020204" pitchFamily="34" charset="0"/>
                <a:cs typeface="Arial" panose="020B0604020202020204" pitchFamily="34" charset="0"/>
              </a:rPr>
            </a:br>
            <a:r>
              <a:rPr lang="en-US" sz="3200" b="1" dirty="0" smtClean="0">
                <a:latin typeface="Arial" panose="020B0604020202020204" pitchFamily="34" charset="0"/>
                <a:cs typeface="Arial" panose="020B0604020202020204" pitchFamily="34" charset="0"/>
              </a:rPr>
              <a:t>Design </a:t>
            </a:r>
            <a:r>
              <a:rPr lang="en-US" sz="3200" b="1" dirty="0">
                <a:latin typeface="Arial" panose="020B0604020202020204" pitchFamily="34" charset="0"/>
                <a:cs typeface="Arial" panose="020B0604020202020204" pitchFamily="34" charset="0"/>
              </a:rPr>
              <a:t>and Optimization</a:t>
            </a:r>
            <a:r>
              <a:rPr lang="en-US" sz="4400" b="1" dirty="0" smtClean="0"/>
              <a:t/>
            </a:r>
            <a:br>
              <a:rPr lang="en-US" sz="4400" b="1" dirty="0" smtClean="0"/>
            </a:br>
            <a:endParaRPr lang="en-US" sz="4400" dirty="0"/>
          </a:p>
        </p:txBody>
      </p:sp>
      <p:sp>
        <p:nvSpPr>
          <p:cNvPr id="4" name="Subtitle 3"/>
          <p:cNvSpPr>
            <a:spLocks noGrp="1"/>
          </p:cNvSpPr>
          <p:nvPr>
            <p:ph type="subTitle" idx="1"/>
          </p:nvPr>
        </p:nvSpPr>
        <p:spPr>
          <a:xfrm>
            <a:off x="1143000" y="3700328"/>
            <a:ext cx="6858000" cy="1655762"/>
          </a:xfrm>
        </p:spPr>
        <p:txBody>
          <a:bodyPr>
            <a:normAutofit/>
          </a:bodyPr>
          <a:lstStyle/>
          <a:p>
            <a:r>
              <a:rPr lang="en-US" sz="2000" dirty="0" smtClean="0">
                <a:latin typeface="Arial" panose="020B0604020202020204" pitchFamily="34" charset="0"/>
                <a:cs typeface="Arial" panose="020B0604020202020204" pitchFamily="34" charset="0"/>
              </a:rPr>
              <a:t>Xiaojun Bi</a:t>
            </a:r>
          </a:p>
          <a:p>
            <a:r>
              <a:rPr lang="en-US" sz="2000" dirty="0" smtClean="0">
                <a:latin typeface="Arial" panose="020B0604020202020204" pitchFamily="34" charset="0"/>
                <a:cs typeface="Arial" panose="020B0604020202020204" pitchFamily="34" charset="0"/>
              </a:rPr>
              <a:t>Stony Brook University</a:t>
            </a:r>
          </a:p>
          <a:p>
            <a:r>
              <a:rPr lang="en-US" sz="2000" dirty="0" smtClean="0">
                <a:latin typeface="Arial" panose="020B0604020202020204" pitchFamily="34" charset="0"/>
                <a:cs typeface="Arial" panose="020B0604020202020204" pitchFamily="34" charset="0"/>
              </a:rPr>
              <a:t>xiaojun@cs.stonybrook.edu</a:t>
            </a:r>
          </a:p>
          <a:p>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7315200" y="6096000"/>
            <a:ext cx="1239442" cy="369332"/>
          </a:xfrm>
          <a:prstGeom prst="rect">
            <a:avLst/>
          </a:prstGeom>
          <a:noFill/>
        </p:spPr>
        <p:txBody>
          <a:bodyPr wrap="none" rtlCol="0">
            <a:spAutoFit/>
          </a:bodyPr>
          <a:lstStyle/>
          <a:p>
            <a:r>
              <a:rPr lang="en-US" altLang="zh-CN" dirty="0" smtClean="0">
                <a:solidFill>
                  <a:schemeClr val="bg1">
                    <a:lumMod val="85000"/>
                  </a:schemeClr>
                </a:solidFill>
                <a:latin typeface="Segoe UI" pitchFamily="34" charset="0"/>
                <a:ea typeface="Segoe UI" pitchFamily="34" charset="0"/>
                <a:cs typeface="Segoe UI" pitchFamily="34" charset="0"/>
              </a:rPr>
              <a:t>8</a:t>
            </a:r>
            <a:r>
              <a:rPr lang="en-US" dirty="0" smtClean="0">
                <a:solidFill>
                  <a:schemeClr val="bg1">
                    <a:lumMod val="85000"/>
                  </a:schemeClr>
                </a:solidFill>
                <a:latin typeface="Segoe UI" pitchFamily="34" charset="0"/>
                <a:ea typeface="Segoe UI" pitchFamily="34" charset="0"/>
                <a:cs typeface="Segoe UI" pitchFamily="34" charset="0"/>
              </a:rPr>
              <a:t>/2</a:t>
            </a:r>
            <a:r>
              <a:rPr lang="en-US" altLang="zh-CN" dirty="0" smtClean="0">
                <a:solidFill>
                  <a:schemeClr val="bg1">
                    <a:lumMod val="85000"/>
                  </a:schemeClr>
                </a:solidFill>
                <a:latin typeface="Segoe UI" pitchFamily="34" charset="0"/>
                <a:ea typeface="Segoe UI" pitchFamily="34" charset="0"/>
                <a:cs typeface="Segoe UI" pitchFamily="34" charset="0"/>
              </a:rPr>
              <a:t>7</a:t>
            </a:r>
            <a:r>
              <a:rPr lang="en-US" dirty="0" smtClean="0">
                <a:solidFill>
                  <a:schemeClr val="bg1">
                    <a:lumMod val="85000"/>
                  </a:schemeClr>
                </a:solidFill>
                <a:latin typeface="Segoe UI" pitchFamily="34" charset="0"/>
                <a:ea typeface="Segoe UI" pitchFamily="34" charset="0"/>
                <a:cs typeface="Segoe UI" pitchFamily="34" charset="0"/>
              </a:rPr>
              <a:t>/2018</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p:cNvSpPr>
          <p:nvPr>
            <p:ph type="title"/>
          </p:nvPr>
        </p:nvSpPr>
        <p:spPr/>
        <p:txBody>
          <a:bodyPr/>
          <a:lstStyle/>
          <a:p>
            <a:r>
              <a:rPr lang="en-US" altLang="zh-CN" dirty="0"/>
              <a:t>Quasi-Qwerty </a:t>
            </a:r>
            <a:r>
              <a:rPr lang="en-US" altLang="zh-CN" dirty="0" smtClean="0"/>
              <a:t>Layout </a:t>
            </a:r>
            <a:endParaRPr lang="en-US" altLang="zh-CN" dirty="0"/>
          </a:p>
        </p:txBody>
      </p:sp>
      <p:sp>
        <p:nvSpPr>
          <p:cNvPr id="71684" name="Rectangle 3"/>
          <p:cNvSpPr>
            <a:spLocks noGrp="1"/>
          </p:cNvSpPr>
          <p:nvPr>
            <p:ph type="body" sz="half" idx="1"/>
          </p:nvPr>
        </p:nvSpPr>
        <p:spPr>
          <a:xfrm>
            <a:off x="457200" y="1600200"/>
            <a:ext cx="8229600" cy="4525963"/>
          </a:xfrm>
        </p:spPr>
        <p:txBody>
          <a:bodyPr/>
          <a:lstStyle/>
          <a:p>
            <a:pPr eaLnBrk="1" hangingPunct="1">
              <a:buFont typeface="Arial" pitchFamily="34" charset="0"/>
              <a:buNone/>
            </a:pPr>
            <a:endParaRPr lang="en-US" altLang="zh-CN" sz="2800" dirty="0" smtClean="0"/>
          </a:p>
          <a:p>
            <a:pPr eaLnBrk="1" hangingPunct="1"/>
            <a:endParaRPr lang="en-US" altLang="zh-CN" sz="2800" dirty="0" smtClean="0"/>
          </a:p>
          <a:p>
            <a:pPr eaLnBrk="1" hangingPunct="1"/>
            <a:endParaRPr lang="en-US" altLang="zh-CN" sz="2800" dirty="0" smtClean="0"/>
          </a:p>
        </p:txBody>
      </p:sp>
      <p:sp>
        <p:nvSpPr>
          <p:cNvPr id="10" name="Text Box 9"/>
          <p:cNvSpPr txBox="1">
            <a:spLocks noChangeArrowheads="1"/>
          </p:cNvSpPr>
          <p:nvPr/>
        </p:nvSpPr>
        <p:spPr bwMode="auto">
          <a:xfrm>
            <a:off x="0" y="6282154"/>
            <a:ext cx="70198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sz="1600" dirty="0" smtClean="0"/>
              <a:t>[Bi</a:t>
            </a:r>
            <a:r>
              <a:rPr lang="en-US" sz="1600" dirty="0"/>
              <a:t>, </a:t>
            </a:r>
            <a:r>
              <a:rPr lang="en-US" sz="1600" dirty="0" smtClean="0"/>
              <a:t>Smith</a:t>
            </a:r>
            <a:r>
              <a:rPr lang="en-US" sz="1600" dirty="0"/>
              <a:t>, </a:t>
            </a:r>
            <a:r>
              <a:rPr lang="en-US" sz="1600" dirty="0" smtClean="0"/>
              <a:t>Zhai. </a:t>
            </a:r>
            <a:r>
              <a:rPr lang="en-US" sz="1600" i="1" dirty="0"/>
              <a:t>Quasi-Qwerty Soft Keyboard </a:t>
            </a:r>
            <a:r>
              <a:rPr lang="en-US" sz="1600" i="1" dirty="0" smtClean="0"/>
              <a:t>Optimization. </a:t>
            </a:r>
            <a:r>
              <a:rPr lang="en-US" sz="1600" dirty="0" smtClean="0"/>
              <a:t>ACM CHI2010]</a:t>
            </a:r>
            <a:endParaRPr lang="en-US" sz="1600" i="1" dirty="0"/>
          </a:p>
        </p:txBody>
      </p:sp>
      <p:sp>
        <p:nvSpPr>
          <p:cNvPr id="2" name="Slide Number Placeholder 1"/>
          <p:cNvSpPr>
            <a:spLocks noGrp="1"/>
          </p:cNvSpPr>
          <p:nvPr>
            <p:ph type="sldNum" sz="quarter" idx="12"/>
          </p:nvPr>
        </p:nvSpPr>
        <p:spPr/>
        <p:txBody>
          <a:bodyPr/>
          <a:lstStyle/>
          <a:p>
            <a:pPr>
              <a:defRPr/>
            </a:pPr>
            <a:fld id="{79ECAA89-3E1E-4E1D-9364-5ED6594B4536}" type="slidenum">
              <a:rPr lang="en-US" smtClean="0"/>
              <a:pPr>
                <a:defRPr/>
              </a:pPr>
              <a:t>10</a:t>
            </a:fld>
            <a:endParaRPr lang="en-US"/>
          </a:p>
        </p:txBody>
      </p:sp>
      <p:graphicFrame>
        <p:nvGraphicFramePr>
          <p:cNvPr id="8" name="Table 7"/>
          <p:cNvGraphicFramePr>
            <a:graphicFrameLocks noGrp="1"/>
          </p:cNvGraphicFramePr>
          <p:nvPr>
            <p:extLst/>
          </p:nvPr>
        </p:nvGraphicFramePr>
        <p:xfrm>
          <a:off x="1421219" y="1630326"/>
          <a:ext cx="6172200" cy="1600200"/>
        </p:xfrm>
        <a:graphic>
          <a:graphicData uri="http://schemas.openxmlformats.org/drawingml/2006/table">
            <a:tbl>
              <a:tblPr firstRow="1" bandRow="1">
                <a:tableStyleId>{5940675A-B579-460E-94D1-54222C63F5DA}</a:tableStyleId>
              </a:tblPr>
              <a:tblGrid>
                <a:gridCol w="617220"/>
                <a:gridCol w="617220"/>
                <a:gridCol w="617220"/>
                <a:gridCol w="617220"/>
                <a:gridCol w="617220"/>
                <a:gridCol w="617220"/>
                <a:gridCol w="617220"/>
                <a:gridCol w="617220"/>
                <a:gridCol w="617220"/>
                <a:gridCol w="617220"/>
              </a:tblGrid>
              <a:tr h="533400">
                <a:tc>
                  <a:txBody>
                    <a:bodyPr/>
                    <a:lstStyle/>
                    <a:p>
                      <a:pPr algn="ctr"/>
                      <a:r>
                        <a:rPr lang="en-US" sz="2400" dirty="0" smtClean="0">
                          <a:latin typeface="Arial" panose="020B0604020202020204" pitchFamily="34" charset="0"/>
                          <a:cs typeface="Arial" panose="020B0604020202020204" pitchFamily="34" charset="0"/>
                        </a:rPr>
                        <a:t>Q</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W</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D</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R</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U</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Y</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L</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K</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P</a:t>
                      </a:r>
                      <a:endParaRPr lang="en-US" sz="2400" dirty="0">
                        <a:latin typeface="Arial" panose="020B0604020202020204" pitchFamily="34" charset="0"/>
                        <a:cs typeface="Arial" panose="020B0604020202020204" pitchFamily="34" charset="0"/>
                      </a:endParaRPr>
                    </a:p>
                  </a:txBody>
                  <a:tcPr anchor="ctr"/>
                </a:tc>
              </a:tr>
              <a:tr h="533400">
                <a:tc>
                  <a:txBody>
                    <a:bodyPr/>
                    <a:lstStyle/>
                    <a:p>
                      <a:pPr algn="ctr"/>
                      <a:r>
                        <a:rPr lang="en-US" sz="2400" dirty="0" smtClean="0">
                          <a:latin typeface="Arial" panose="020B0604020202020204" pitchFamily="34" charset="0"/>
                          <a:cs typeface="Arial" panose="020B0604020202020204" pitchFamily="34" charset="0"/>
                        </a:rPr>
                        <a:t>Z</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S</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E</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N</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I</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O</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M</a:t>
                      </a: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a:p>
                  </a:txBody>
                  <a:tcPr anchor="ctr"/>
                </a:tc>
              </a:tr>
              <a:tr h="533400">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X</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F</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V</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G</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B</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J</a:t>
                      </a: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dirty="0"/>
                    </a:p>
                  </a:txBody>
                  <a:tcPr anchor="ctr"/>
                </a:tc>
              </a:tr>
            </a:tbl>
          </a:graphicData>
        </a:graphic>
      </p:graphicFrame>
    </p:spTree>
    <p:extLst>
      <p:ext uri="{BB962C8B-B14F-4D97-AF65-F5344CB8AC3E}">
        <p14:creationId xmlns:p14="http://schemas.microsoft.com/office/powerpoint/2010/main" val="4005167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p:cNvSpPr>
          <p:nvPr>
            <p:ph type="title"/>
          </p:nvPr>
        </p:nvSpPr>
        <p:spPr/>
        <p:txBody>
          <a:bodyPr/>
          <a:lstStyle/>
          <a:p>
            <a:r>
              <a:rPr lang="en-US" altLang="zh-CN" dirty="0"/>
              <a:t>Quasi-Qwerty </a:t>
            </a:r>
            <a:r>
              <a:rPr lang="en-US" altLang="zh-CN" dirty="0" smtClean="0"/>
              <a:t>Layout </a:t>
            </a:r>
            <a:endParaRPr lang="en-US" altLang="zh-CN" dirty="0"/>
          </a:p>
        </p:txBody>
      </p:sp>
      <p:sp>
        <p:nvSpPr>
          <p:cNvPr id="71684" name="Rectangle 3"/>
          <p:cNvSpPr>
            <a:spLocks noGrp="1"/>
          </p:cNvSpPr>
          <p:nvPr>
            <p:ph type="body" sz="half" idx="1"/>
          </p:nvPr>
        </p:nvSpPr>
        <p:spPr>
          <a:xfrm>
            <a:off x="457200" y="1600200"/>
            <a:ext cx="8229600" cy="4525963"/>
          </a:xfrm>
        </p:spPr>
        <p:txBody>
          <a:bodyPr/>
          <a:lstStyle/>
          <a:p>
            <a:pPr eaLnBrk="1" hangingPunct="1">
              <a:buFont typeface="Arial" pitchFamily="34" charset="0"/>
              <a:buNone/>
            </a:pPr>
            <a:endParaRPr lang="en-US" altLang="zh-CN" sz="2800" dirty="0" smtClean="0"/>
          </a:p>
          <a:p>
            <a:pPr eaLnBrk="1" hangingPunct="1"/>
            <a:endParaRPr lang="en-US" altLang="zh-CN" sz="2800" dirty="0" smtClean="0"/>
          </a:p>
          <a:p>
            <a:pPr eaLnBrk="1" hangingPunct="1"/>
            <a:endParaRPr lang="en-US" altLang="zh-CN" sz="2800" dirty="0" smtClean="0"/>
          </a:p>
        </p:txBody>
      </p:sp>
      <p:sp>
        <p:nvSpPr>
          <p:cNvPr id="10" name="Text Box 9"/>
          <p:cNvSpPr txBox="1">
            <a:spLocks noChangeArrowheads="1"/>
          </p:cNvSpPr>
          <p:nvPr/>
        </p:nvSpPr>
        <p:spPr bwMode="auto">
          <a:xfrm>
            <a:off x="0" y="6282154"/>
            <a:ext cx="70198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sz="1600" dirty="0" smtClean="0"/>
              <a:t>[Bi</a:t>
            </a:r>
            <a:r>
              <a:rPr lang="en-US" sz="1600" dirty="0"/>
              <a:t>, </a:t>
            </a:r>
            <a:r>
              <a:rPr lang="en-US" sz="1600" dirty="0" smtClean="0"/>
              <a:t>Smith</a:t>
            </a:r>
            <a:r>
              <a:rPr lang="en-US" sz="1600" dirty="0"/>
              <a:t>, </a:t>
            </a:r>
            <a:r>
              <a:rPr lang="en-US" sz="1600" dirty="0" smtClean="0"/>
              <a:t>Zhai. </a:t>
            </a:r>
            <a:r>
              <a:rPr lang="en-US" sz="1600" i="1" dirty="0"/>
              <a:t>Quasi-Qwerty Soft Keyboard </a:t>
            </a:r>
            <a:r>
              <a:rPr lang="en-US" sz="1600" i="1" dirty="0" smtClean="0"/>
              <a:t>Optimization. </a:t>
            </a:r>
            <a:r>
              <a:rPr lang="en-US" sz="1600" dirty="0" smtClean="0"/>
              <a:t>ACM CHI2010]</a:t>
            </a:r>
            <a:endParaRPr lang="en-US" sz="1600" i="1" dirty="0"/>
          </a:p>
        </p:txBody>
      </p:sp>
      <p:sp>
        <p:nvSpPr>
          <p:cNvPr id="2" name="Slide Number Placeholder 1"/>
          <p:cNvSpPr>
            <a:spLocks noGrp="1"/>
          </p:cNvSpPr>
          <p:nvPr>
            <p:ph type="sldNum" sz="quarter" idx="12"/>
          </p:nvPr>
        </p:nvSpPr>
        <p:spPr/>
        <p:txBody>
          <a:bodyPr/>
          <a:lstStyle/>
          <a:p>
            <a:pPr>
              <a:defRPr/>
            </a:pPr>
            <a:fld id="{79ECAA89-3E1E-4E1D-9364-5ED6594B4536}" type="slidenum">
              <a:rPr lang="en-US" smtClean="0"/>
              <a:pPr>
                <a:defRPr/>
              </a:pPr>
              <a:t>11</a:t>
            </a:fld>
            <a:endParaRPr lang="en-US"/>
          </a:p>
        </p:txBody>
      </p:sp>
      <p:graphicFrame>
        <p:nvGraphicFramePr>
          <p:cNvPr id="8" name="Table 7"/>
          <p:cNvGraphicFramePr>
            <a:graphicFrameLocks noGrp="1"/>
          </p:cNvGraphicFramePr>
          <p:nvPr>
            <p:extLst/>
          </p:nvPr>
        </p:nvGraphicFramePr>
        <p:xfrm>
          <a:off x="1421219" y="1630326"/>
          <a:ext cx="6172200" cy="1600200"/>
        </p:xfrm>
        <a:graphic>
          <a:graphicData uri="http://schemas.openxmlformats.org/drawingml/2006/table">
            <a:tbl>
              <a:tblPr firstRow="1" bandRow="1">
                <a:tableStyleId>{5940675A-B579-460E-94D1-54222C63F5DA}</a:tableStyleId>
              </a:tblPr>
              <a:tblGrid>
                <a:gridCol w="617220"/>
                <a:gridCol w="617220"/>
                <a:gridCol w="617220"/>
                <a:gridCol w="617220"/>
                <a:gridCol w="617220"/>
                <a:gridCol w="617220"/>
                <a:gridCol w="617220"/>
                <a:gridCol w="617220"/>
                <a:gridCol w="617220"/>
                <a:gridCol w="617220"/>
              </a:tblGrid>
              <a:tr h="533400">
                <a:tc>
                  <a:txBody>
                    <a:bodyPr/>
                    <a:lstStyle/>
                    <a:p>
                      <a:pPr algn="ctr"/>
                      <a:r>
                        <a:rPr lang="en-US" sz="2400" dirty="0" smtClean="0">
                          <a:latin typeface="Arial" panose="020B0604020202020204" pitchFamily="34" charset="0"/>
                          <a:cs typeface="Arial" panose="020B0604020202020204" pitchFamily="34" charset="0"/>
                        </a:rPr>
                        <a:t>Q</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W</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D</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R</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U</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Y</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L</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K</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P</a:t>
                      </a:r>
                      <a:endParaRPr lang="en-US" sz="2400" dirty="0">
                        <a:latin typeface="Arial" panose="020B0604020202020204" pitchFamily="34" charset="0"/>
                        <a:cs typeface="Arial" panose="020B0604020202020204" pitchFamily="34" charset="0"/>
                      </a:endParaRPr>
                    </a:p>
                  </a:txBody>
                  <a:tcPr anchor="ctr"/>
                </a:tc>
              </a:tr>
              <a:tr h="533400">
                <a:tc>
                  <a:txBody>
                    <a:bodyPr/>
                    <a:lstStyle/>
                    <a:p>
                      <a:pPr algn="ctr"/>
                      <a:r>
                        <a:rPr lang="en-US" sz="2400" dirty="0" smtClean="0">
                          <a:latin typeface="Arial" panose="020B0604020202020204" pitchFamily="34" charset="0"/>
                          <a:cs typeface="Arial" panose="020B0604020202020204" pitchFamily="34" charset="0"/>
                        </a:rPr>
                        <a:t>Z</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S</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E</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N</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I</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O</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M</a:t>
                      </a: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a:p>
                  </a:txBody>
                  <a:tcPr anchor="ctr"/>
                </a:tc>
              </a:tr>
              <a:tr h="533400">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X</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F</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V</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G</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B</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J</a:t>
                      </a: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dirty="0"/>
                    </a:p>
                  </a:txBody>
                  <a:tcPr anchor="ctr"/>
                </a:tc>
              </a:tr>
            </a:tbl>
          </a:graphicData>
        </a:graphic>
      </p:graphicFrame>
      <p:graphicFrame>
        <p:nvGraphicFramePr>
          <p:cNvPr id="7" name="Table 6"/>
          <p:cNvGraphicFramePr>
            <a:graphicFrameLocks noGrp="1"/>
          </p:cNvGraphicFramePr>
          <p:nvPr>
            <p:extLst/>
          </p:nvPr>
        </p:nvGraphicFramePr>
        <p:xfrm>
          <a:off x="1447800" y="4286556"/>
          <a:ext cx="6172200" cy="1600200"/>
        </p:xfrm>
        <a:graphic>
          <a:graphicData uri="http://schemas.openxmlformats.org/drawingml/2006/table">
            <a:tbl>
              <a:tblPr firstRow="1" bandRow="1">
                <a:tableStyleId>{5940675A-B579-460E-94D1-54222C63F5DA}</a:tableStyleId>
              </a:tblPr>
              <a:tblGrid>
                <a:gridCol w="617220"/>
                <a:gridCol w="617220"/>
                <a:gridCol w="617220"/>
                <a:gridCol w="617220"/>
                <a:gridCol w="617220"/>
                <a:gridCol w="617220"/>
                <a:gridCol w="617220"/>
                <a:gridCol w="617220"/>
                <a:gridCol w="617220"/>
                <a:gridCol w="617220"/>
              </a:tblGrid>
              <a:tr h="533400">
                <a:tc>
                  <a:txBody>
                    <a:bodyPr/>
                    <a:lstStyle/>
                    <a:p>
                      <a:pPr algn="ctr"/>
                      <a:r>
                        <a:rPr lang="en-US" sz="2400" dirty="0" smtClean="0">
                          <a:latin typeface="Arial" panose="020B0604020202020204" pitchFamily="34" charset="0"/>
                          <a:cs typeface="Arial" panose="020B0604020202020204" pitchFamily="34" charset="0"/>
                        </a:rPr>
                        <a:t>Q</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W</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E</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R</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Y</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U</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I</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O</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P</a:t>
                      </a:r>
                      <a:endParaRPr lang="en-US" sz="2400" dirty="0">
                        <a:latin typeface="Arial" panose="020B0604020202020204" pitchFamily="34" charset="0"/>
                        <a:cs typeface="Arial" panose="020B0604020202020204" pitchFamily="34" charset="0"/>
                      </a:endParaRPr>
                    </a:p>
                  </a:txBody>
                  <a:tcPr anchor="ctr"/>
                </a:tc>
              </a:tr>
              <a:tr h="533400">
                <a:tc>
                  <a:txBody>
                    <a:bodyPr/>
                    <a:lstStyle/>
                    <a:p>
                      <a:pPr algn="ctr"/>
                      <a:r>
                        <a:rPr lang="en-US" sz="2400" dirty="0" smtClean="0">
                          <a:latin typeface="Arial" panose="020B0604020202020204" pitchFamily="34" charset="0"/>
                          <a:cs typeface="Arial" panose="020B0604020202020204" pitchFamily="34" charset="0"/>
                        </a:rPr>
                        <a:t>A</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S</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D</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F</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G</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J</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K</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L</a:t>
                      </a: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a:p>
                  </a:txBody>
                  <a:tcPr anchor="ctr"/>
                </a:tc>
              </a:tr>
              <a:tr h="533400">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Z</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X</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V</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B</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N</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M</a:t>
                      </a: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dirty="0"/>
                    </a:p>
                  </a:txBody>
                  <a:tcPr anchor="ctr"/>
                </a:tc>
              </a:tr>
            </a:tbl>
          </a:graphicData>
        </a:graphic>
      </p:graphicFrame>
      <p:sp>
        <p:nvSpPr>
          <p:cNvPr id="9" name="TextBox 8"/>
          <p:cNvSpPr txBox="1"/>
          <p:nvPr/>
        </p:nvSpPr>
        <p:spPr>
          <a:xfrm>
            <a:off x="3951461" y="3746895"/>
            <a:ext cx="1111715" cy="461665"/>
          </a:xfrm>
          <a:prstGeom prst="rect">
            <a:avLst/>
          </a:prstGeom>
          <a:noFill/>
        </p:spPr>
        <p:txBody>
          <a:bodyPr wrap="none" rtlCol="0">
            <a:spAutoFit/>
          </a:bodyPr>
          <a:lstStyle/>
          <a:p>
            <a:r>
              <a:rPr lang="en-US" sz="2400" dirty="0" smtClean="0"/>
              <a:t>Qwerty</a:t>
            </a:r>
            <a:endParaRPr lang="en-US" sz="2400" dirty="0"/>
          </a:p>
        </p:txBody>
      </p:sp>
    </p:spTree>
    <p:extLst>
      <p:ext uri="{BB962C8B-B14F-4D97-AF65-F5344CB8AC3E}">
        <p14:creationId xmlns:p14="http://schemas.microsoft.com/office/powerpoint/2010/main" val="34179879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9ECAA89-3E1E-4E1D-9364-5ED6594B4536}" type="slidenum">
              <a:rPr lang="en-US" smtClean="0"/>
              <a:pPr>
                <a:defRPr/>
              </a:pPr>
              <a:t>12</a:t>
            </a:fld>
            <a:endParaRPr lang="en-US"/>
          </a:p>
        </p:txBody>
      </p:sp>
      <p:sp>
        <p:nvSpPr>
          <p:cNvPr id="10" name="TextBox 9"/>
          <p:cNvSpPr txBox="1"/>
          <p:nvPr/>
        </p:nvSpPr>
        <p:spPr>
          <a:xfrm>
            <a:off x="533400" y="381000"/>
            <a:ext cx="3138744" cy="523220"/>
          </a:xfrm>
          <a:prstGeom prst="rect">
            <a:avLst/>
          </a:prstGeom>
          <a:noFill/>
        </p:spPr>
        <p:txBody>
          <a:bodyPr wrap="none" rtlCol="0">
            <a:spAutoFit/>
          </a:bodyPr>
          <a:lstStyle/>
          <a:p>
            <a:r>
              <a:rPr lang="en-US" sz="2800" dirty="0" smtClean="0"/>
              <a:t>Expert Typing Speed</a:t>
            </a:r>
            <a:endParaRPr lang="en-US" sz="2800" dirty="0"/>
          </a:p>
        </p:txBody>
      </p:sp>
      <p:sp>
        <p:nvSpPr>
          <p:cNvPr id="11" name="TextBox 10"/>
          <p:cNvSpPr txBox="1"/>
          <p:nvPr/>
        </p:nvSpPr>
        <p:spPr>
          <a:xfrm>
            <a:off x="5334000" y="407214"/>
            <a:ext cx="3328668" cy="523220"/>
          </a:xfrm>
          <a:prstGeom prst="rect">
            <a:avLst/>
          </a:prstGeom>
          <a:noFill/>
        </p:spPr>
        <p:txBody>
          <a:bodyPr wrap="none" rtlCol="0">
            <a:spAutoFit/>
          </a:bodyPr>
          <a:lstStyle/>
          <a:p>
            <a:r>
              <a:rPr lang="en-US" sz="2800" dirty="0" smtClean="0"/>
              <a:t>Initial Text Entry Time</a:t>
            </a:r>
            <a:endParaRPr lang="en-US" sz="2800" dirty="0"/>
          </a:p>
        </p:txBody>
      </p:sp>
      <p:sp>
        <p:nvSpPr>
          <p:cNvPr id="19" name="Text Box 9"/>
          <p:cNvSpPr txBox="1">
            <a:spLocks noChangeArrowheads="1"/>
          </p:cNvSpPr>
          <p:nvPr/>
        </p:nvSpPr>
        <p:spPr bwMode="auto">
          <a:xfrm>
            <a:off x="0" y="6282154"/>
            <a:ext cx="70198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sz="1600" dirty="0" smtClean="0"/>
              <a:t>[Bi</a:t>
            </a:r>
            <a:r>
              <a:rPr lang="en-US" sz="1600" dirty="0"/>
              <a:t>, </a:t>
            </a:r>
            <a:r>
              <a:rPr lang="en-US" sz="1600" dirty="0" smtClean="0"/>
              <a:t>Smith</a:t>
            </a:r>
            <a:r>
              <a:rPr lang="en-US" sz="1600" dirty="0"/>
              <a:t>, </a:t>
            </a:r>
            <a:r>
              <a:rPr lang="en-US" sz="1600" dirty="0" smtClean="0"/>
              <a:t>Zhai. </a:t>
            </a:r>
            <a:r>
              <a:rPr lang="en-US" sz="1600" i="1" dirty="0"/>
              <a:t>Quasi-Qwerty Soft Keyboard </a:t>
            </a:r>
            <a:r>
              <a:rPr lang="en-US" sz="1600" i="1" dirty="0" smtClean="0"/>
              <a:t>Optimization. </a:t>
            </a:r>
            <a:r>
              <a:rPr lang="en-US" sz="1600" dirty="0" smtClean="0"/>
              <a:t>ACM CHI2010]</a:t>
            </a:r>
            <a:endParaRPr lang="en-US" sz="1600" i="1" dirty="0"/>
          </a:p>
        </p:txBody>
      </p:sp>
      <p:pic>
        <p:nvPicPr>
          <p:cNvPr id="2" name="Picture 1"/>
          <p:cNvPicPr>
            <a:picLocks noChangeAspect="1"/>
          </p:cNvPicPr>
          <p:nvPr/>
        </p:nvPicPr>
        <p:blipFill>
          <a:blip r:embed="rId2"/>
          <a:stretch>
            <a:fillRect/>
          </a:stretch>
        </p:blipFill>
        <p:spPr>
          <a:xfrm>
            <a:off x="457200" y="1437033"/>
            <a:ext cx="3562156" cy="4338523"/>
          </a:xfrm>
          <a:prstGeom prst="rect">
            <a:avLst/>
          </a:prstGeom>
        </p:spPr>
      </p:pic>
    </p:spTree>
    <p:extLst>
      <p:ext uri="{BB962C8B-B14F-4D97-AF65-F5344CB8AC3E}">
        <p14:creationId xmlns:p14="http://schemas.microsoft.com/office/powerpoint/2010/main" val="1498407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9ECAA89-3E1E-4E1D-9364-5ED6594B4536}" type="slidenum">
              <a:rPr lang="en-US" smtClean="0"/>
              <a:pPr>
                <a:defRPr/>
              </a:pPr>
              <a:t>13</a:t>
            </a:fld>
            <a:endParaRPr lang="en-US"/>
          </a:p>
        </p:txBody>
      </p:sp>
      <p:sp>
        <p:nvSpPr>
          <p:cNvPr id="10" name="TextBox 9"/>
          <p:cNvSpPr txBox="1"/>
          <p:nvPr/>
        </p:nvSpPr>
        <p:spPr>
          <a:xfrm>
            <a:off x="533400" y="381000"/>
            <a:ext cx="3138744" cy="523220"/>
          </a:xfrm>
          <a:prstGeom prst="rect">
            <a:avLst/>
          </a:prstGeom>
          <a:noFill/>
        </p:spPr>
        <p:txBody>
          <a:bodyPr wrap="none" rtlCol="0">
            <a:spAutoFit/>
          </a:bodyPr>
          <a:lstStyle/>
          <a:p>
            <a:r>
              <a:rPr lang="en-US" sz="2800" dirty="0" smtClean="0"/>
              <a:t>Expert Typing Speed</a:t>
            </a:r>
            <a:endParaRPr lang="en-US" sz="2800" dirty="0"/>
          </a:p>
        </p:txBody>
      </p:sp>
      <p:sp>
        <p:nvSpPr>
          <p:cNvPr id="11" name="TextBox 10"/>
          <p:cNvSpPr txBox="1"/>
          <p:nvPr/>
        </p:nvSpPr>
        <p:spPr>
          <a:xfrm>
            <a:off x="5334000" y="407214"/>
            <a:ext cx="3328668" cy="523220"/>
          </a:xfrm>
          <a:prstGeom prst="rect">
            <a:avLst/>
          </a:prstGeom>
          <a:noFill/>
        </p:spPr>
        <p:txBody>
          <a:bodyPr wrap="none" rtlCol="0">
            <a:spAutoFit/>
          </a:bodyPr>
          <a:lstStyle/>
          <a:p>
            <a:r>
              <a:rPr lang="en-US" sz="2800" dirty="0" smtClean="0"/>
              <a:t>Initial Text Entry Time</a:t>
            </a:r>
            <a:endParaRPr lang="en-US" sz="2800" dirty="0"/>
          </a:p>
        </p:txBody>
      </p:sp>
      <p:sp>
        <p:nvSpPr>
          <p:cNvPr id="19" name="Text Box 9"/>
          <p:cNvSpPr txBox="1">
            <a:spLocks noChangeArrowheads="1"/>
          </p:cNvSpPr>
          <p:nvPr/>
        </p:nvSpPr>
        <p:spPr bwMode="auto">
          <a:xfrm>
            <a:off x="0" y="6282154"/>
            <a:ext cx="70198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sz="1600" dirty="0" smtClean="0"/>
              <a:t>[Bi</a:t>
            </a:r>
            <a:r>
              <a:rPr lang="en-US" sz="1600" dirty="0"/>
              <a:t>, </a:t>
            </a:r>
            <a:r>
              <a:rPr lang="en-US" sz="1600" dirty="0" smtClean="0"/>
              <a:t>Smith</a:t>
            </a:r>
            <a:r>
              <a:rPr lang="en-US" sz="1600" dirty="0"/>
              <a:t>, </a:t>
            </a:r>
            <a:r>
              <a:rPr lang="en-US" sz="1600" dirty="0" smtClean="0"/>
              <a:t>Zhai. </a:t>
            </a:r>
            <a:r>
              <a:rPr lang="en-US" sz="1600" i="1" dirty="0"/>
              <a:t>Quasi-Qwerty Soft Keyboard </a:t>
            </a:r>
            <a:r>
              <a:rPr lang="en-US" sz="1600" i="1" dirty="0" smtClean="0"/>
              <a:t>Optimization. </a:t>
            </a:r>
            <a:r>
              <a:rPr lang="en-US" sz="1600" dirty="0" smtClean="0"/>
              <a:t>ACM CHI2010]</a:t>
            </a:r>
            <a:endParaRPr lang="en-US" sz="1600" i="1" dirty="0"/>
          </a:p>
        </p:txBody>
      </p:sp>
      <p:pic>
        <p:nvPicPr>
          <p:cNvPr id="2" name="Picture 1"/>
          <p:cNvPicPr>
            <a:picLocks noChangeAspect="1"/>
          </p:cNvPicPr>
          <p:nvPr/>
        </p:nvPicPr>
        <p:blipFill>
          <a:blip r:embed="rId3"/>
          <a:stretch>
            <a:fillRect/>
          </a:stretch>
        </p:blipFill>
        <p:spPr>
          <a:xfrm>
            <a:off x="457200" y="1437033"/>
            <a:ext cx="3562156" cy="4338523"/>
          </a:xfrm>
          <a:prstGeom prst="rect">
            <a:avLst/>
          </a:prstGeom>
        </p:spPr>
      </p:pic>
      <p:pic>
        <p:nvPicPr>
          <p:cNvPr id="3" name="Picture 2"/>
          <p:cNvPicPr>
            <a:picLocks noChangeAspect="1"/>
          </p:cNvPicPr>
          <p:nvPr/>
        </p:nvPicPr>
        <p:blipFill>
          <a:blip r:embed="rId4"/>
          <a:stretch>
            <a:fillRect/>
          </a:stretch>
        </p:blipFill>
        <p:spPr>
          <a:xfrm>
            <a:off x="4876800" y="1437032"/>
            <a:ext cx="3484203" cy="4372707"/>
          </a:xfrm>
          <a:prstGeom prst="rect">
            <a:avLst/>
          </a:prstGeom>
        </p:spPr>
      </p:pic>
    </p:spTree>
    <p:extLst>
      <p:ext uri="{BB962C8B-B14F-4D97-AF65-F5344CB8AC3E}">
        <p14:creationId xmlns:p14="http://schemas.microsoft.com/office/powerpoint/2010/main" val="220036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400" dirty="0"/>
              <a:t>Qwerty-Bounded Keyboard Layout Optimization</a:t>
            </a:r>
          </a:p>
          <a:p>
            <a:endParaRPr lang="en-US" sz="2400" dirty="0" smtClean="0"/>
          </a:p>
          <a:p>
            <a:r>
              <a:rPr lang="en-US" sz="2400" dirty="0" smtClean="0">
                <a:solidFill>
                  <a:srgbClr val="FF0000"/>
                </a:solidFill>
              </a:rPr>
              <a:t>Multilingual Keyboard Layout Optimization</a:t>
            </a:r>
          </a:p>
          <a:p>
            <a:pPr marL="0" indent="0">
              <a:buNone/>
            </a:pPr>
            <a:endParaRPr lang="en-US" sz="2400" dirty="0"/>
          </a:p>
          <a:p>
            <a:r>
              <a:rPr lang="en-US" sz="2400" dirty="0" smtClean="0"/>
              <a:t>Keyboard Layout Optimization for Gesture Typing</a:t>
            </a:r>
          </a:p>
          <a:p>
            <a:endParaRPr lang="en-US" sz="2400" dirty="0"/>
          </a:p>
          <a:p>
            <a:r>
              <a:rPr lang="en-US" sz="2400" dirty="0" smtClean="0"/>
              <a:t> Multi-Objective Optimization for Decoding Algorithm</a:t>
            </a:r>
            <a:endParaRPr lang="en-US" sz="2400" dirty="0"/>
          </a:p>
        </p:txBody>
      </p:sp>
    </p:spTree>
    <p:extLst>
      <p:ext uri="{BB962C8B-B14F-4D97-AF65-F5344CB8AC3E}">
        <p14:creationId xmlns:p14="http://schemas.microsoft.com/office/powerpoint/2010/main" val="10648980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Qwerty Layout</a:t>
            </a:r>
            <a:endParaRPr lang="en-US" dirty="0"/>
          </a:p>
        </p:txBody>
      </p:sp>
      <p:graphicFrame>
        <p:nvGraphicFramePr>
          <p:cNvPr id="4" name="Table 3"/>
          <p:cNvGraphicFramePr>
            <a:graphicFrameLocks noGrp="1"/>
          </p:cNvGraphicFramePr>
          <p:nvPr>
            <p:extLst/>
          </p:nvPr>
        </p:nvGraphicFramePr>
        <p:xfrm>
          <a:off x="1371600" y="2133600"/>
          <a:ext cx="6172200" cy="1600200"/>
        </p:xfrm>
        <a:graphic>
          <a:graphicData uri="http://schemas.openxmlformats.org/drawingml/2006/table">
            <a:tbl>
              <a:tblPr firstRow="1" bandRow="1">
                <a:tableStyleId>{5940675A-B579-460E-94D1-54222C63F5DA}</a:tableStyleId>
              </a:tblPr>
              <a:tblGrid>
                <a:gridCol w="617220"/>
                <a:gridCol w="617220"/>
                <a:gridCol w="617220"/>
                <a:gridCol w="617220"/>
                <a:gridCol w="617220"/>
                <a:gridCol w="617220"/>
                <a:gridCol w="617220"/>
                <a:gridCol w="617220"/>
                <a:gridCol w="617220"/>
                <a:gridCol w="617220"/>
              </a:tblGrid>
              <a:tr h="533400">
                <a:tc>
                  <a:txBody>
                    <a:bodyPr/>
                    <a:lstStyle/>
                    <a:p>
                      <a:pPr algn="ctr"/>
                      <a:r>
                        <a:rPr lang="en-US" sz="2400" dirty="0" smtClean="0">
                          <a:latin typeface="Arial" panose="020B0604020202020204" pitchFamily="34" charset="0"/>
                          <a:cs typeface="Arial" panose="020B0604020202020204" pitchFamily="34" charset="0"/>
                        </a:rPr>
                        <a:t>Q</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W</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E</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R</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Y</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U</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I</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O</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P</a:t>
                      </a:r>
                      <a:endParaRPr lang="en-US" sz="2400" dirty="0">
                        <a:latin typeface="Arial" panose="020B0604020202020204" pitchFamily="34" charset="0"/>
                        <a:cs typeface="Arial" panose="020B0604020202020204" pitchFamily="34" charset="0"/>
                      </a:endParaRPr>
                    </a:p>
                  </a:txBody>
                  <a:tcPr anchor="ctr"/>
                </a:tc>
              </a:tr>
              <a:tr h="533400">
                <a:tc>
                  <a:txBody>
                    <a:bodyPr/>
                    <a:lstStyle/>
                    <a:p>
                      <a:pPr algn="ctr"/>
                      <a:r>
                        <a:rPr lang="en-US" sz="2400" dirty="0" smtClean="0">
                          <a:latin typeface="Arial" panose="020B0604020202020204" pitchFamily="34" charset="0"/>
                          <a:cs typeface="Arial" panose="020B0604020202020204" pitchFamily="34" charset="0"/>
                        </a:rPr>
                        <a:t>A</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S</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D</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F</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G</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J</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K</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L</a:t>
                      </a: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a:p>
                  </a:txBody>
                  <a:tcPr anchor="ctr"/>
                </a:tc>
              </a:tr>
              <a:tr h="533400">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Z</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X</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V</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B</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N</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M</a:t>
                      </a: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endParaRPr lang="en-US" sz="2400" dirty="0"/>
                    </a:p>
                  </a:txBody>
                  <a:tcPr anchor="ctr"/>
                </a:tc>
              </a:tr>
            </a:tbl>
          </a:graphicData>
        </a:graphic>
      </p:graphicFrame>
      <p:sp>
        <p:nvSpPr>
          <p:cNvPr id="5" name="TextBox 4"/>
          <p:cNvSpPr txBox="1"/>
          <p:nvPr/>
        </p:nvSpPr>
        <p:spPr>
          <a:xfrm>
            <a:off x="1371600" y="4343400"/>
            <a:ext cx="6552243"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Qwerty is inefficient for touch screen text entry.</a:t>
            </a:r>
            <a:endParaRPr lang="en-US"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500F05B8-30E5-42F7-A85B-1FF8A8C5CCE2}" type="slidenum">
              <a:rPr lang="en-US" smtClean="0"/>
              <a:pPr/>
              <a:t>15</a:t>
            </a:fld>
            <a:endParaRPr lang="en-US"/>
          </a:p>
        </p:txBody>
      </p:sp>
    </p:spTree>
    <p:extLst>
      <p:ext uri="{BB962C8B-B14F-4D97-AF65-F5344CB8AC3E}">
        <p14:creationId xmlns:p14="http://schemas.microsoft.com/office/powerpoint/2010/main" val="98681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Objective Function</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981343" y="1880175"/>
                <a:ext cx="4044890"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𝑀𝑇</m:t>
                          </m:r>
                        </m:e>
                        <m:sub>
                          <m:r>
                            <a:rPr lang="en-US" sz="2400" b="0" i="1" smtClean="0">
                              <a:latin typeface="Cambria Math"/>
                            </a:rPr>
                            <m:t>𝑖𝑗</m:t>
                          </m:r>
                        </m:sub>
                      </m:sSub>
                      <m:r>
                        <a:rPr lang="en-US" sz="2400" b="0" i="1" smtClean="0">
                          <a:latin typeface="Cambria Math"/>
                        </a:rPr>
                        <m:t>=</m:t>
                      </m:r>
                      <m:r>
                        <a:rPr lang="en-US" sz="2400" b="0" i="1" smtClean="0">
                          <a:latin typeface="Cambria Math"/>
                        </a:rPr>
                        <m:t>𝑎</m:t>
                      </m:r>
                      <m:r>
                        <a:rPr lang="en-US" sz="2400" b="0" i="1" smtClean="0">
                          <a:latin typeface="Cambria Math"/>
                        </a:rPr>
                        <m:t>+</m:t>
                      </m:r>
                      <m:r>
                        <a:rPr lang="en-US" sz="2400" b="0" i="1" smtClean="0">
                          <a:latin typeface="Cambria Math"/>
                        </a:rPr>
                        <m:t>𝑏</m:t>
                      </m:r>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r>
                                <m:rPr>
                                  <m:sty m:val="p"/>
                                </m:rPr>
                                <a:rPr lang="en-US" sz="2400" b="0" i="0" smtClean="0">
                                  <a:latin typeface="Cambria Math"/>
                                </a:rPr>
                                <m:t>log</m:t>
                              </m:r>
                            </m:e>
                            <m:sub>
                              <m:r>
                                <a:rPr lang="en-US" sz="2400" b="0" i="1" smtClean="0">
                                  <a:latin typeface="Cambria Math"/>
                                </a:rPr>
                                <m:t>2</m:t>
                              </m:r>
                            </m:sub>
                          </m:sSub>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𝑖𝑗</m:t>
                                      </m:r>
                                    </m:sub>
                                  </m:sSub>
                                </m:num>
                                <m:den>
                                  <m:r>
                                    <a:rPr lang="en-US" sz="2400" b="0" i="1" smtClean="0">
                                      <a:latin typeface="Cambria Math"/>
                                    </a:rPr>
                                    <m:t>𝑊</m:t>
                                  </m:r>
                                </m:den>
                              </m:f>
                              <m:r>
                                <a:rPr lang="en-US" sz="2400" b="0" i="1" smtClean="0">
                                  <a:latin typeface="Cambria Math"/>
                                </a:rPr>
                                <m:t>+1</m:t>
                              </m:r>
                            </m:e>
                          </m:d>
                        </m:e>
                      </m:func>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981343" y="1880175"/>
                <a:ext cx="4044890" cy="92217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81343" y="2809364"/>
                <a:ext cx="4418389" cy="96795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𝑀𝑇</m:t>
                        </m:r>
                      </m:e>
                      <m:sub>
                        <m:r>
                          <a:rPr lang="en-US" i="1">
                            <a:latin typeface="Cambria Math"/>
                          </a:rPr>
                          <m:t>𝑖𝑗</m:t>
                        </m:r>
                      </m:sub>
                    </m:sSub>
                  </m:oMath>
                </a14:m>
                <a:r>
                  <a:rPr lang="en-US" dirty="0" smtClean="0">
                    <a:latin typeface="Arial" panose="020B0604020202020204" pitchFamily="34" charset="0"/>
                    <a:cs typeface="Arial" panose="020B0604020202020204" pitchFamily="34" charset="0"/>
                  </a:rPr>
                  <a:t>: Movement Time from Key </a:t>
                </a:r>
                <a:r>
                  <a:rPr lang="en-US" i="1" dirty="0" err="1" smtClean="0">
                    <a:latin typeface="Arial" panose="020B0604020202020204" pitchFamily="34" charset="0"/>
                    <a:cs typeface="Arial" panose="020B0604020202020204" pitchFamily="34" charset="0"/>
                  </a:rPr>
                  <a:t>i</a:t>
                </a:r>
                <a:r>
                  <a:rPr lang="en-US" dirty="0" smtClean="0">
                    <a:latin typeface="Arial" panose="020B0604020202020204" pitchFamily="34" charset="0"/>
                    <a:cs typeface="Arial" panose="020B0604020202020204" pitchFamily="34" charset="0"/>
                  </a:rPr>
                  <a:t> to Key </a:t>
                </a:r>
                <a:r>
                  <a:rPr lang="en-US" i="1" dirty="0" smtClean="0">
                    <a:latin typeface="Arial" panose="020B0604020202020204" pitchFamily="34" charset="0"/>
                    <a:cs typeface="Arial" panose="020B0604020202020204" pitchFamily="34" charset="0"/>
                  </a:rPr>
                  <a:t>j</a:t>
                </a:r>
                <a:r>
                  <a:rPr lang="en-US" dirty="0" smtClean="0">
                    <a:latin typeface="Arial" panose="020B0604020202020204" pitchFamily="34" charset="0"/>
                    <a:cs typeface="Arial" panose="020B0604020202020204" pitchFamily="34" charset="0"/>
                  </a:rPr>
                  <a:t> </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𝐷</m:t>
                        </m:r>
                      </m:e>
                      <m:sub>
                        <m:r>
                          <a:rPr lang="en-US" b="0" i="1" smtClean="0">
                            <a:latin typeface="Cambria Math"/>
                          </a:rPr>
                          <m:t>𝑖𝑗</m:t>
                        </m:r>
                      </m:sub>
                    </m:sSub>
                  </m:oMath>
                </a14:m>
                <a:r>
                  <a:rPr lang="en-US" dirty="0" smtClean="0">
                    <a:latin typeface="Arial" panose="020B0604020202020204" pitchFamily="34" charset="0"/>
                    <a:cs typeface="Arial" panose="020B0604020202020204" pitchFamily="34" charset="0"/>
                  </a:rPr>
                  <a:t> : Distance from Key </a:t>
                </a:r>
                <a:r>
                  <a:rPr lang="en-US" i="1" dirty="0" err="1" smtClean="0">
                    <a:latin typeface="Arial" panose="020B0604020202020204" pitchFamily="34" charset="0"/>
                    <a:cs typeface="Arial" panose="020B0604020202020204" pitchFamily="34" charset="0"/>
                  </a:rPr>
                  <a:t>i</a:t>
                </a:r>
                <a:r>
                  <a:rPr lang="en-US" dirty="0" smtClean="0">
                    <a:latin typeface="Arial" panose="020B0604020202020204" pitchFamily="34" charset="0"/>
                    <a:cs typeface="Arial" panose="020B0604020202020204" pitchFamily="34" charset="0"/>
                  </a:rPr>
                  <a:t> to Key </a:t>
                </a:r>
                <a:r>
                  <a:rPr lang="en-US" i="1" dirty="0" smtClean="0">
                    <a:latin typeface="Arial" panose="020B0604020202020204" pitchFamily="34" charset="0"/>
                    <a:cs typeface="Arial" panose="020B0604020202020204" pitchFamily="34" charset="0"/>
                  </a:rPr>
                  <a:t>j</a:t>
                </a:r>
              </a:p>
              <a:p>
                <a14:m>
                  <m:oMath xmlns:m="http://schemas.openxmlformats.org/officeDocument/2006/math">
                    <m:r>
                      <a:rPr lang="en-US" i="1">
                        <a:latin typeface="Cambria Math"/>
                      </a:rPr>
                      <m:t>𝑊</m:t>
                    </m:r>
                    <m:r>
                      <a:rPr lang="en-US" i="1">
                        <a:latin typeface="Cambria Math"/>
                      </a:rPr>
                      <m:t> </m:t>
                    </m:r>
                  </m:oMath>
                </a14:m>
                <a:r>
                  <a:rPr lang="en-US" i="1"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Key Width</a:t>
                </a:r>
                <a:endParaRPr lang="en-US" dirty="0">
                  <a:latin typeface="Arial" panose="020B0604020202020204" pitchFamily="34" charset="0"/>
                  <a:cs typeface="Arial"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81343" y="2809364"/>
                <a:ext cx="4418389" cy="967957"/>
              </a:xfrm>
              <a:prstGeom prst="rect">
                <a:avLst/>
              </a:prstGeom>
              <a:blipFill rotWithShape="0">
                <a:blip r:embed="rId3"/>
                <a:stretch>
                  <a:fillRect t="-3774" b="-943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500F05B8-30E5-42F7-A85B-1FF8A8C5CCE2}" type="slidenum">
              <a:rPr lang="en-US" smtClean="0"/>
              <a:pPr/>
              <a:t>16</a:t>
            </a:fld>
            <a:endParaRPr lang="en-US"/>
          </a:p>
        </p:txBody>
      </p:sp>
      <p:sp>
        <p:nvSpPr>
          <p:cNvPr id="10" name="TextBox 9"/>
          <p:cNvSpPr txBox="1"/>
          <p:nvPr/>
        </p:nvSpPr>
        <p:spPr>
          <a:xfrm>
            <a:off x="609600" y="1295400"/>
            <a:ext cx="4310732"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err="1" smtClean="0"/>
              <a:t>Fitts</a:t>
            </a:r>
            <a:r>
              <a:rPr lang="en-US" sz="3200" dirty="0" smtClean="0"/>
              <a:t>’ Law (</a:t>
            </a:r>
            <a:r>
              <a:rPr lang="en-US" sz="3200" dirty="0" err="1" smtClean="0"/>
              <a:t>Fitts</a:t>
            </a:r>
            <a:r>
              <a:rPr lang="en-US" sz="3200" dirty="0" smtClean="0"/>
              <a:t> 1954):</a:t>
            </a:r>
            <a:endParaRPr lang="en-US" sz="3200" dirty="0"/>
          </a:p>
        </p:txBody>
      </p:sp>
    </p:spTree>
    <p:extLst>
      <p:ext uri="{BB962C8B-B14F-4D97-AF65-F5344CB8AC3E}">
        <p14:creationId xmlns:p14="http://schemas.microsoft.com/office/powerpoint/2010/main" val="30360936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Objective Function</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981343" y="1880175"/>
                <a:ext cx="4044890"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𝑀𝑇</m:t>
                          </m:r>
                        </m:e>
                        <m:sub>
                          <m:r>
                            <a:rPr lang="en-US" sz="2400" b="0" i="1" smtClean="0">
                              <a:latin typeface="Cambria Math"/>
                            </a:rPr>
                            <m:t>𝑖𝑗</m:t>
                          </m:r>
                        </m:sub>
                      </m:sSub>
                      <m:r>
                        <a:rPr lang="en-US" sz="2400" b="0" i="1" smtClean="0">
                          <a:latin typeface="Cambria Math"/>
                        </a:rPr>
                        <m:t>=</m:t>
                      </m:r>
                      <m:r>
                        <a:rPr lang="en-US" sz="2400" b="0" i="1" smtClean="0">
                          <a:latin typeface="Cambria Math"/>
                        </a:rPr>
                        <m:t>𝑎</m:t>
                      </m:r>
                      <m:r>
                        <a:rPr lang="en-US" sz="2400" b="0" i="1" smtClean="0">
                          <a:latin typeface="Cambria Math"/>
                        </a:rPr>
                        <m:t>+</m:t>
                      </m:r>
                      <m:r>
                        <a:rPr lang="en-US" sz="2400" b="0" i="1" smtClean="0">
                          <a:latin typeface="Cambria Math"/>
                        </a:rPr>
                        <m:t>𝑏</m:t>
                      </m:r>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r>
                                <m:rPr>
                                  <m:sty m:val="p"/>
                                </m:rPr>
                                <a:rPr lang="en-US" sz="2400" b="0" i="0" smtClean="0">
                                  <a:latin typeface="Cambria Math"/>
                                </a:rPr>
                                <m:t>log</m:t>
                              </m:r>
                            </m:e>
                            <m:sub>
                              <m:r>
                                <a:rPr lang="en-US" sz="2400" b="0" i="1" smtClean="0">
                                  <a:latin typeface="Cambria Math"/>
                                </a:rPr>
                                <m:t>2</m:t>
                              </m:r>
                            </m:sub>
                          </m:sSub>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𝑖𝑗</m:t>
                                      </m:r>
                                    </m:sub>
                                  </m:sSub>
                                </m:num>
                                <m:den>
                                  <m:r>
                                    <a:rPr lang="en-US" sz="2400" b="0" i="1" smtClean="0">
                                      <a:latin typeface="Cambria Math"/>
                                    </a:rPr>
                                    <m:t>𝑊</m:t>
                                  </m:r>
                                </m:den>
                              </m:f>
                              <m:r>
                                <a:rPr lang="en-US" sz="2400" b="0" i="1" smtClean="0">
                                  <a:latin typeface="Cambria Math"/>
                                </a:rPr>
                                <m:t>+1</m:t>
                              </m:r>
                            </m:e>
                          </m:d>
                        </m:e>
                      </m:func>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981343" y="1880175"/>
                <a:ext cx="4044890" cy="922176"/>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81343" y="2809364"/>
                <a:ext cx="4418389" cy="967957"/>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𝑀𝑇</m:t>
                        </m:r>
                      </m:e>
                      <m:sub>
                        <m:r>
                          <a:rPr lang="en-US" i="1">
                            <a:latin typeface="Cambria Math"/>
                          </a:rPr>
                          <m:t>𝑖𝑗</m:t>
                        </m:r>
                      </m:sub>
                    </m:sSub>
                  </m:oMath>
                </a14:m>
                <a:r>
                  <a:rPr lang="en-US" dirty="0" smtClean="0">
                    <a:latin typeface="Arial" panose="020B0604020202020204" pitchFamily="34" charset="0"/>
                    <a:cs typeface="Arial" panose="020B0604020202020204" pitchFamily="34" charset="0"/>
                  </a:rPr>
                  <a:t>: Movement Time from Key </a:t>
                </a:r>
                <a:r>
                  <a:rPr lang="en-US" i="1" dirty="0" err="1" smtClean="0">
                    <a:latin typeface="Arial" panose="020B0604020202020204" pitchFamily="34" charset="0"/>
                    <a:cs typeface="Arial" panose="020B0604020202020204" pitchFamily="34" charset="0"/>
                  </a:rPr>
                  <a:t>i</a:t>
                </a:r>
                <a:r>
                  <a:rPr lang="en-US" dirty="0" smtClean="0">
                    <a:latin typeface="Arial" panose="020B0604020202020204" pitchFamily="34" charset="0"/>
                    <a:cs typeface="Arial" panose="020B0604020202020204" pitchFamily="34" charset="0"/>
                  </a:rPr>
                  <a:t> to Key </a:t>
                </a:r>
                <a:r>
                  <a:rPr lang="en-US" i="1" dirty="0" smtClean="0">
                    <a:latin typeface="Arial" panose="020B0604020202020204" pitchFamily="34" charset="0"/>
                    <a:cs typeface="Arial" panose="020B0604020202020204" pitchFamily="34" charset="0"/>
                  </a:rPr>
                  <a:t>j</a:t>
                </a:r>
                <a:r>
                  <a:rPr lang="en-US" dirty="0" smtClean="0">
                    <a:latin typeface="Arial" panose="020B0604020202020204" pitchFamily="34" charset="0"/>
                    <a:cs typeface="Arial" panose="020B0604020202020204" pitchFamily="34" charset="0"/>
                  </a:rPr>
                  <a:t> </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𝐷</m:t>
                        </m:r>
                      </m:e>
                      <m:sub>
                        <m:r>
                          <a:rPr lang="en-US" b="0" i="1" smtClean="0">
                            <a:latin typeface="Cambria Math"/>
                          </a:rPr>
                          <m:t>𝑖𝑗</m:t>
                        </m:r>
                      </m:sub>
                    </m:sSub>
                  </m:oMath>
                </a14:m>
                <a:r>
                  <a:rPr lang="en-US" dirty="0" smtClean="0">
                    <a:latin typeface="Arial" panose="020B0604020202020204" pitchFamily="34" charset="0"/>
                    <a:cs typeface="Arial" panose="020B0604020202020204" pitchFamily="34" charset="0"/>
                  </a:rPr>
                  <a:t> : Distance from Key </a:t>
                </a:r>
                <a:r>
                  <a:rPr lang="en-US" i="1" dirty="0" err="1" smtClean="0">
                    <a:latin typeface="Arial" panose="020B0604020202020204" pitchFamily="34" charset="0"/>
                    <a:cs typeface="Arial" panose="020B0604020202020204" pitchFamily="34" charset="0"/>
                  </a:rPr>
                  <a:t>i</a:t>
                </a:r>
                <a:r>
                  <a:rPr lang="en-US" dirty="0" smtClean="0">
                    <a:latin typeface="Arial" panose="020B0604020202020204" pitchFamily="34" charset="0"/>
                    <a:cs typeface="Arial" panose="020B0604020202020204" pitchFamily="34" charset="0"/>
                  </a:rPr>
                  <a:t> to Key </a:t>
                </a:r>
                <a:r>
                  <a:rPr lang="en-US" i="1" dirty="0" smtClean="0">
                    <a:latin typeface="Arial" panose="020B0604020202020204" pitchFamily="34" charset="0"/>
                    <a:cs typeface="Arial" panose="020B0604020202020204" pitchFamily="34" charset="0"/>
                  </a:rPr>
                  <a:t>j</a:t>
                </a:r>
              </a:p>
              <a:p>
                <a14:m>
                  <m:oMath xmlns:m="http://schemas.openxmlformats.org/officeDocument/2006/math">
                    <m:r>
                      <a:rPr lang="en-US" i="1">
                        <a:latin typeface="Cambria Math"/>
                      </a:rPr>
                      <m:t>𝑊</m:t>
                    </m:r>
                    <m:r>
                      <a:rPr lang="en-US" i="1">
                        <a:latin typeface="Cambria Math"/>
                      </a:rPr>
                      <m:t> </m:t>
                    </m:r>
                  </m:oMath>
                </a14:m>
                <a:r>
                  <a:rPr lang="en-US" i="1"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Key Width</a:t>
                </a:r>
                <a:endParaRPr lang="en-US" dirty="0">
                  <a:latin typeface="Arial" panose="020B0604020202020204" pitchFamily="34" charset="0"/>
                  <a:cs typeface="Arial"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81343" y="2809364"/>
                <a:ext cx="4418389" cy="967957"/>
              </a:xfrm>
              <a:prstGeom prst="rect">
                <a:avLst/>
              </a:prstGeom>
              <a:blipFill rotWithShape="0">
                <a:blip r:embed="rId3"/>
                <a:stretch>
                  <a:fillRect t="-3774" b="-9434"/>
                </a:stretch>
              </a:blipFill>
            </p:spPr>
            <p:txBody>
              <a:bodyPr/>
              <a:lstStyle/>
              <a:p>
                <a:r>
                  <a:rPr lang="en-US">
                    <a:noFill/>
                  </a:rPr>
                  <a:t> </a:t>
                </a:r>
              </a:p>
            </p:txBody>
          </p:sp>
        </mc:Fallback>
      </mc:AlternateContent>
      <p:sp>
        <p:nvSpPr>
          <p:cNvPr id="7" name="TextBox 6"/>
          <p:cNvSpPr txBox="1"/>
          <p:nvPr/>
        </p:nvSpPr>
        <p:spPr>
          <a:xfrm>
            <a:off x="587081" y="3947157"/>
            <a:ext cx="5818581"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smtClean="0"/>
              <a:t>Average time of typing a letter:</a:t>
            </a:r>
            <a:endParaRPr lang="en-US" sz="3200" dirty="0"/>
          </a:p>
        </p:txBody>
      </p:sp>
      <mc:AlternateContent xmlns:mc="http://schemas.openxmlformats.org/markup-compatibility/2006" xmlns:a14="http://schemas.microsoft.com/office/drawing/2010/main">
        <mc:Choice Requires="a14">
          <p:sp>
            <p:nvSpPr>
              <p:cNvPr id="8" name="Rectangle 7"/>
              <p:cNvSpPr/>
              <p:nvPr/>
            </p:nvSpPr>
            <p:spPr>
              <a:xfrm>
                <a:off x="981342" y="4531932"/>
                <a:ext cx="4779514" cy="11724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𝑡</m:t>
                      </m:r>
                      <m:r>
                        <a:rPr lang="en-US" sz="2400" b="0" i="1" smtClean="0">
                          <a:latin typeface="Cambria Math"/>
                        </a:rPr>
                        <m:t>=</m:t>
                      </m:r>
                      <m:r>
                        <a:rPr lang="en-US" sz="2400" b="0" i="1" smtClean="0">
                          <a:latin typeface="Cambria Math"/>
                        </a:rPr>
                        <m:t>𝑎</m:t>
                      </m:r>
                      <m:r>
                        <a:rPr lang="en-US" sz="2400" b="0" i="1" smtClean="0">
                          <a:latin typeface="Cambria Math"/>
                        </a:rPr>
                        <m:t>+</m:t>
                      </m:r>
                      <m:r>
                        <a:rPr lang="en-US" sz="2400" b="0" i="1" smtClean="0">
                          <a:latin typeface="Cambria Math"/>
                        </a:rPr>
                        <m:t>𝑏</m:t>
                      </m:r>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nary>
                                <m:naryPr>
                                  <m:chr m:val="∑"/>
                                  <m:ctrlPr>
                                    <a:rPr lang="en-US" sz="2400" b="0" i="1" smtClean="0">
                                      <a:latin typeface="Cambria Math" panose="02040503050406030204" pitchFamily="18" charset="0"/>
                                    </a:rPr>
                                  </m:ctrlPr>
                                </m:naryPr>
                                <m:sub>
                                  <m:r>
                                    <m:rPr>
                                      <m:brk m:alnAt="23"/>
                                    </m:rPr>
                                    <a:rPr lang="en-US" sz="2400" b="0" i="1" smtClean="0">
                                      <a:latin typeface="Cambria Math"/>
                                    </a:rPr>
                                    <m:t>𝑖</m:t>
                                  </m:r>
                                </m:sub>
                                <m:sup>
                                  <m:r>
                                    <a:rPr lang="en-US" sz="2400" b="0" i="1" smtClean="0">
                                      <a:latin typeface="Cambria Math"/>
                                    </a:rPr>
                                    <m:t>26</m:t>
                                  </m:r>
                                </m:sup>
                                <m:e>
                                  <m:nary>
                                    <m:naryPr>
                                      <m:chr m:val="∑"/>
                                      <m:ctrlPr>
                                        <a:rPr lang="en-US" sz="2400" b="0" i="1" smtClean="0">
                                          <a:latin typeface="Cambria Math" panose="02040503050406030204" pitchFamily="18" charset="0"/>
                                        </a:rPr>
                                      </m:ctrlPr>
                                    </m:naryPr>
                                    <m:sub>
                                      <m:r>
                                        <m:rPr>
                                          <m:brk m:alnAt="23"/>
                                        </m:rPr>
                                        <a:rPr lang="en-US" sz="2400" b="0" i="1" smtClean="0">
                                          <a:latin typeface="Cambria Math"/>
                                        </a:rPr>
                                        <m:t>𝑗</m:t>
                                      </m:r>
                                    </m:sub>
                                    <m:sup>
                                      <m:r>
                                        <a:rPr lang="en-US" sz="2400" b="0" i="1" smtClean="0">
                                          <a:latin typeface="Cambria Math"/>
                                        </a:rPr>
                                        <m:t>26</m:t>
                                      </m:r>
                                    </m:sup>
                                    <m:e>
                                      <m:sSub>
                                        <m:sSubPr>
                                          <m:ctrlPr>
                                            <a:rPr lang="en-US" sz="2400" b="0" i="1" smtClean="0">
                                              <a:latin typeface="Cambria Math" panose="02040503050406030204" pitchFamily="18" charset="0"/>
                                            </a:rPr>
                                          </m:ctrlPr>
                                        </m:sSubPr>
                                        <m:e>
                                          <m:r>
                                            <a:rPr lang="en-US" sz="2400" b="0" i="1" smtClean="0">
                                              <a:latin typeface="Cambria Math"/>
                                            </a:rPr>
                                            <m:t>𝑃</m:t>
                                          </m:r>
                                        </m:e>
                                        <m:sub>
                                          <m:r>
                                            <a:rPr lang="en-US" sz="2400" b="0" i="1" smtClean="0">
                                              <a:latin typeface="Cambria Math"/>
                                            </a:rPr>
                                            <m:t>𝑖𝑗</m:t>
                                          </m:r>
                                        </m:sub>
                                      </m:sSub>
                                    </m:e>
                                  </m:nary>
                                </m:e>
                              </m:nary>
                              <m:r>
                                <m:rPr>
                                  <m:sty m:val="p"/>
                                </m:rPr>
                                <a:rPr lang="en-US" sz="2400" b="0" i="0" smtClean="0">
                                  <a:latin typeface="Cambria Math"/>
                                </a:rPr>
                                <m:t>log</m:t>
                              </m:r>
                            </m:e>
                            <m:sub>
                              <m:r>
                                <a:rPr lang="en-US" sz="2400" b="0" i="1" smtClean="0">
                                  <a:latin typeface="Cambria Math"/>
                                </a:rPr>
                                <m:t>2</m:t>
                              </m:r>
                            </m:sub>
                          </m:sSub>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𝑖𝑗</m:t>
                                      </m:r>
                                    </m:sub>
                                  </m:sSub>
                                </m:num>
                                <m:den>
                                  <m:r>
                                    <a:rPr lang="en-US" sz="2400" b="0" i="1" smtClean="0">
                                      <a:latin typeface="Cambria Math"/>
                                    </a:rPr>
                                    <m:t>𝑊</m:t>
                                  </m:r>
                                </m:den>
                              </m:f>
                              <m:r>
                                <a:rPr lang="en-US" sz="2400" b="0" i="1" smtClean="0">
                                  <a:latin typeface="Cambria Math"/>
                                </a:rPr>
                                <m:t>+1</m:t>
                              </m:r>
                            </m:e>
                          </m:d>
                        </m:e>
                      </m:func>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981342" y="4531932"/>
                <a:ext cx="4779514" cy="117243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59774" y="5682669"/>
                <a:ext cx="4495270" cy="391646"/>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𝑃</m:t>
                        </m:r>
                      </m:e>
                      <m:sub>
                        <m:r>
                          <a:rPr lang="en-US" i="1">
                            <a:latin typeface="Cambria Math"/>
                          </a:rPr>
                          <m:t>𝑖𝑗</m:t>
                        </m:r>
                      </m:sub>
                    </m:sSub>
                  </m:oMath>
                </a14:m>
                <a:r>
                  <a:rPr lang="en-US" dirty="0" smtClean="0">
                    <a:latin typeface="Arial" panose="020B0604020202020204" pitchFamily="34" charset="0"/>
                    <a:cs typeface="Arial" panose="020B0604020202020204" pitchFamily="34" charset="0"/>
                  </a:rPr>
                  <a:t>: Frequency of an ordered letter pair </a:t>
                </a:r>
                <a:r>
                  <a:rPr lang="en-US" i="1" dirty="0" err="1" smtClean="0">
                    <a:latin typeface="Arial" panose="020B0604020202020204" pitchFamily="34" charset="0"/>
                    <a:cs typeface="Arial" panose="020B0604020202020204" pitchFamily="34" charset="0"/>
                  </a:rPr>
                  <a:t>i</a:t>
                </a:r>
                <a:r>
                  <a:rPr lang="en-US" i="1" dirty="0" smtClean="0">
                    <a:latin typeface="Arial" panose="020B0604020202020204" pitchFamily="34" charset="0"/>
                    <a:cs typeface="Arial" panose="020B0604020202020204" pitchFamily="34" charset="0"/>
                  </a:rPr>
                  <a:t>, j</a:t>
                </a:r>
                <a:r>
                  <a:rPr lang="en-US" dirty="0" smtClean="0">
                    <a:latin typeface="Arial" panose="020B0604020202020204" pitchFamily="34" charset="0"/>
                    <a:cs typeface="Arial" panose="020B0604020202020204" pitchFamily="34" charset="0"/>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1059774" y="5682669"/>
                <a:ext cx="4495270" cy="391646"/>
              </a:xfrm>
              <a:prstGeom prst="rect">
                <a:avLst/>
              </a:prstGeom>
              <a:blipFill rotWithShape="0">
                <a:blip r:embed="rId5"/>
                <a:stretch>
                  <a:fillRect t="-7813" b="-187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500F05B8-30E5-42F7-A85B-1FF8A8C5CCE2}" type="slidenum">
              <a:rPr lang="en-US" smtClean="0"/>
              <a:pPr/>
              <a:t>17</a:t>
            </a:fld>
            <a:endParaRPr lang="en-US"/>
          </a:p>
        </p:txBody>
      </p:sp>
      <p:sp>
        <p:nvSpPr>
          <p:cNvPr id="10" name="TextBox 9"/>
          <p:cNvSpPr txBox="1"/>
          <p:nvPr/>
        </p:nvSpPr>
        <p:spPr>
          <a:xfrm>
            <a:off x="609600" y="1295400"/>
            <a:ext cx="4310732"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err="1" smtClean="0"/>
              <a:t>Fitts</a:t>
            </a:r>
            <a:r>
              <a:rPr lang="en-US" sz="3200" dirty="0" smtClean="0"/>
              <a:t>’ Law (</a:t>
            </a:r>
            <a:r>
              <a:rPr lang="en-US" sz="3200" dirty="0" err="1" smtClean="0"/>
              <a:t>Fitts</a:t>
            </a:r>
            <a:r>
              <a:rPr lang="en-US" sz="3200" dirty="0" smtClean="0"/>
              <a:t> 1954):</a:t>
            </a:r>
            <a:endParaRPr lang="en-US" sz="3200" dirty="0"/>
          </a:p>
        </p:txBody>
      </p:sp>
    </p:spTree>
    <p:extLst>
      <p:ext uri="{BB962C8B-B14F-4D97-AF65-F5344CB8AC3E}">
        <p14:creationId xmlns:p14="http://schemas.microsoft.com/office/powerpoint/2010/main" val="4078200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p:cNvSpPr>
          <p:nvPr>
            <p:ph type="title"/>
          </p:nvPr>
        </p:nvSpPr>
        <p:spPr/>
        <p:txBody>
          <a:bodyPr/>
          <a:lstStyle/>
          <a:p>
            <a:pPr eaLnBrk="1" hangingPunct="1"/>
            <a:r>
              <a:rPr lang="en-US" altLang="zh-CN" dirty="0" smtClean="0"/>
              <a:t>Layout Optimized for English</a:t>
            </a:r>
            <a:endParaRPr lang="zh-CN" altLang="en-US" dirty="0" smtClean="0"/>
          </a:p>
        </p:txBody>
      </p:sp>
      <p:sp>
        <p:nvSpPr>
          <p:cNvPr id="2" name="Slide Number Placeholder 1"/>
          <p:cNvSpPr>
            <a:spLocks noGrp="1"/>
          </p:cNvSpPr>
          <p:nvPr>
            <p:ph type="sldNum" sz="quarter" idx="12"/>
          </p:nvPr>
        </p:nvSpPr>
        <p:spPr/>
        <p:txBody>
          <a:bodyPr/>
          <a:lstStyle/>
          <a:p>
            <a:pPr>
              <a:defRPr/>
            </a:pPr>
            <a:fld id="{DC36E250-F844-4A1D-BF28-4CDC91A2F392}" type="slidenum">
              <a:rPr lang="en-US" smtClean="0"/>
              <a:pPr>
                <a:defRPr/>
              </a:pPr>
              <a:t>18</a:t>
            </a:fld>
            <a:endParaRPr lang="en-US" dirty="0"/>
          </a:p>
        </p:txBody>
      </p:sp>
      <p:graphicFrame>
        <p:nvGraphicFramePr>
          <p:cNvPr id="4" name="Table 3"/>
          <p:cNvGraphicFramePr>
            <a:graphicFrameLocks noGrp="1"/>
          </p:cNvGraphicFramePr>
          <p:nvPr>
            <p:extLst/>
          </p:nvPr>
        </p:nvGraphicFramePr>
        <p:xfrm>
          <a:off x="2370030" y="2640985"/>
          <a:ext cx="3962400" cy="2921615"/>
        </p:xfrm>
        <a:graphic>
          <a:graphicData uri="http://schemas.openxmlformats.org/drawingml/2006/table">
            <a:tbl>
              <a:tblPr firstRow="1" bandRow="1">
                <a:tableStyleId>{5940675A-B579-460E-94D1-54222C63F5DA}</a:tableStyleId>
              </a:tblPr>
              <a:tblGrid>
                <a:gridCol w="660400"/>
                <a:gridCol w="660400"/>
                <a:gridCol w="660400"/>
                <a:gridCol w="660400"/>
                <a:gridCol w="660400"/>
                <a:gridCol w="660400"/>
              </a:tblGrid>
              <a:tr h="584323">
                <a:tc>
                  <a:txBody>
                    <a:bodyPr/>
                    <a:lstStyle/>
                    <a:p>
                      <a:pPr algn="ctr">
                        <a:lnSpc>
                          <a:spcPct val="150000"/>
                        </a:lnSpc>
                      </a:pPr>
                      <a:r>
                        <a:rPr lang="en-US" sz="2000" dirty="0" smtClean="0">
                          <a:latin typeface="Arial" panose="020B0604020202020204" pitchFamily="34" charset="0"/>
                          <a:cs typeface="Arial" panose="020B0604020202020204" pitchFamily="34" charset="0"/>
                        </a:rPr>
                        <a:t>Z</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J</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D</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G</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K</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endParaRPr lang="en-US" sz="2000" dirty="0">
                        <a:latin typeface="Arial" panose="020B0604020202020204" pitchFamily="34" charset="0"/>
                        <a:cs typeface="Arial" panose="020B0604020202020204" pitchFamily="34" charset="0"/>
                      </a:endParaRPr>
                    </a:p>
                  </a:txBody>
                  <a:tcPr anchor="ctr"/>
                </a:tc>
              </a:tr>
              <a:tr h="584323">
                <a:tc>
                  <a:txBody>
                    <a:bodyPr/>
                    <a:lstStyle/>
                    <a:p>
                      <a:pPr algn="ctr">
                        <a:lnSpc>
                          <a:spcPct val="150000"/>
                        </a:lnSpc>
                      </a:pPr>
                      <a:r>
                        <a:rPr lang="en-US" sz="2000" dirty="0" smtClean="0">
                          <a:latin typeface="Arial" panose="020B0604020202020204" pitchFamily="34" charset="0"/>
                          <a:cs typeface="Arial" panose="020B0604020202020204" pitchFamily="34" charset="0"/>
                        </a:rPr>
                        <a:t>Y</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L</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N</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I</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C</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endParaRPr lang="en-US" sz="2000" dirty="0">
                        <a:latin typeface="Arial" panose="020B0604020202020204" pitchFamily="34" charset="0"/>
                        <a:cs typeface="Arial" panose="020B0604020202020204" pitchFamily="34" charset="0"/>
                      </a:endParaRPr>
                    </a:p>
                  </a:txBody>
                  <a:tcPr anchor="ctr"/>
                </a:tc>
              </a:tr>
              <a:tr h="584323">
                <a:tc>
                  <a:txBody>
                    <a:bodyPr/>
                    <a:lstStyle/>
                    <a:p>
                      <a:pPr algn="ctr">
                        <a:lnSpc>
                          <a:spcPct val="150000"/>
                        </a:lnSpc>
                      </a:pPr>
                      <a:r>
                        <a:rPr lang="en-US" sz="2000" dirty="0" smtClean="0">
                          <a:latin typeface="Arial" panose="020B0604020202020204" pitchFamily="34" charset="0"/>
                          <a:cs typeface="Arial" panose="020B0604020202020204" pitchFamily="34" charset="0"/>
                        </a:rPr>
                        <a:t>F</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O</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A</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T</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H</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W</a:t>
                      </a:r>
                      <a:endParaRPr lang="en-US" sz="2000" dirty="0">
                        <a:latin typeface="Arial" panose="020B0604020202020204" pitchFamily="34" charset="0"/>
                        <a:cs typeface="Arial" panose="020B0604020202020204" pitchFamily="34" charset="0"/>
                      </a:endParaRPr>
                    </a:p>
                  </a:txBody>
                  <a:tcPr anchor="ctr"/>
                </a:tc>
              </a:tr>
              <a:tr h="584323">
                <a:tc>
                  <a:txBody>
                    <a:bodyPr/>
                    <a:lstStyle/>
                    <a:p>
                      <a:pPr algn="ctr">
                        <a:lnSpc>
                          <a:spcPct val="150000"/>
                        </a:lnSpc>
                      </a:pPr>
                      <a:r>
                        <a:rPr lang="en-US" sz="2000" dirty="0" smtClean="0">
                          <a:latin typeface="Arial" panose="020B0604020202020204" pitchFamily="34" charset="0"/>
                          <a:cs typeface="Arial" panose="020B0604020202020204" pitchFamily="34" charset="0"/>
                        </a:rPr>
                        <a:t>B</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U</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R</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E</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S</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endParaRPr lang="en-US" sz="2000" dirty="0">
                        <a:latin typeface="Arial" panose="020B0604020202020204" pitchFamily="34" charset="0"/>
                        <a:cs typeface="Arial" panose="020B0604020202020204" pitchFamily="34" charset="0"/>
                      </a:endParaRPr>
                    </a:p>
                  </a:txBody>
                  <a:tcPr anchor="ctr"/>
                </a:tc>
              </a:tr>
              <a:tr h="584323">
                <a:tc>
                  <a:txBody>
                    <a:bodyPr/>
                    <a:lstStyle/>
                    <a:p>
                      <a:pPr algn="ctr">
                        <a:lnSpc>
                          <a:spcPct val="150000"/>
                        </a:lnSpc>
                      </a:pPr>
                      <a:r>
                        <a:rPr lang="en-US" sz="2000" dirty="0" smtClean="0">
                          <a:latin typeface="Arial" panose="020B0604020202020204" pitchFamily="34" charset="0"/>
                          <a:cs typeface="Arial" panose="020B0604020202020204" pitchFamily="34" charset="0"/>
                        </a:rPr>
                        <a:t>Q</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P</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M</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V</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r>
                        <a:rPr lang="en-US" sz="2000" dirty="0" smtClean="0">
                          <a:latin typeface="Arial" panose="020B0604020202020204" pitchFamily="34" charset="0"/>
                          <a:cs typeface="Arial" panose="020B0604020202020204" pitchFamily="34" charset="0"/>
                        </a:rPr>
                        <a:t>X</a:t>
                      </a:r>
                      <a:endParaRPr lang="en-US" sz="2000" dirty="0">
                        <a:latin typeface="Arial" panose="020B0604020202020204" pitchFamily="34" charset="0"/>
                        <a:cs typeface="Arial" panose="020B0604020202020204" pitchFamily="34" charset="0"/>
                      </a:endParaRPr>
                    </a:p>
                  </a:txBody>
                  <a:tcPr anchor="ctr"/>
                </a:tc>
                <a:tc>
                  <a:txBody>
                    <a:bodyPr/>
                    <a:lstStyle/>
                    <a:p>
                      <a:pPr algn="ctr">
                        <a:lnSpc>
                          <a:spcPct val="150000"/>
                        </a:lnSpc>
                      </a:pPr>
                      <a:endParaRPr lang="en-US" sz="2000" dirty="0">
                        <a:latin typeface="Arial" panose="020B0604020202020204" pitchFamily="34" charset="0"/>
                        <a:cs typeface="Arial" panose="020B0604020202020204" pitchFamily="34" charset="0"/>
                      </a:endParaRPr>
                    </a:p>
                  </a:txBody>
                  <a:tcPr anchor="ctr"/>
                </a:tc>
              </a:tr>
            </a:tbl>
          </a:graphicData>
        </a:graphic>
      </p:graphicFrame>
      <p:sp>
        <p:nvSpPr>
          <p:cNvPr id="5" name="TextBox 4"/>
          <p:cNvSpPr txBox="1"/>
          <p:nvPr/>
        </p:nvSpPr>
        <p:spPr>
          <a:xfrm>
            <a:off x="3657600" y="2057400"/>
            <a:ext cx="1503938"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K-English</a:t>
            </a:r>
            <a:endParaRPr lang="en-US" sz="2400" dirty="0">
              <a:latin typeface="Arial" panose="020B0604020202020204" pitchFamily="34" charset="0"/>
              <a:cs typeface="Arial" panose="020B0604020202020204" pitchFamily="34" charset="0"/>
            </a:endParaRPr>
          </a:p>
        </p:txBody>
      </p:sp>
      <p:sp>
        <p:nvSpPr>
          <p:cNvPr id="7" name="Text Box 9"/>
          <p:cNvSpPr txBox="1">
            <a:spLocks noChangeArrowheads="1"/>
          </p:cNvSpPr>
          <p:nvPr/>
        </p:nvSpPr>
        <p:spPr bwMode="auto">
          <a:xfrm>
            <a:off x="-34290" y="6248400"/>
            <a:ext cx="724467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sz="1600" dirty="0" smtClean="0"/>
              <a:t>[Bi</a:t>
            </a:r>
            <a:r>
              <a:rPr lang="en-US" sz="1600" dirty="0"/>
              <a:t>, </a:t>
            </a:r>
            <a:r>
              <a:rPr lang="en-US" sz="1600" dirty="0" smtClean="0"/>
              <a:t>Smith</a:t>
            </a:r>
            <a:r>
              <a:rPr lang="en-US" sz="1600" dirty="0"/>
              <a:t>, </a:t>
            </a:r>
            <a:r>
              <a:rPr lang="en-US" sz="1600" dirty="0" smtClean="0"/>
              <a:t>Zhai.</a:t>
            </a:r>
            <a:r>
              <a:rPr lang="en-US" sz="1600" dirty="0"/>
              <a:t> </a:t>
            </a:r>
            <a:r>
              <a:rPr lang="en-US" sz="1600" i="1" dirty="0"/>
              <a:t>Multilingual Touchscreen Keyboard Design and Optimization</a:t>
            </a:r>
            <a:r>
              <a:rPr lang="en-US" sz="1600" dirty="0" smtClean="0"/>
              <a:t> </a:t>
            </a:r>
          </a:p>
          <a:p>
            <a:r>
              <a:rPr lang="en-US" sz="1600" dirty="0" smtClean="0"/>
              <a:t>Human-Computer Interaction</a:t>
            </a:r>
            <a:r>
              <a:rPr lang="en-US" sz="1600" i="1" dirty="0" smtClean="0"/>
              <a:t> </a:t>
            </a:r>
            <a:r>
              <a:rPr lang="en-US" sz="1600" dirty="0" smtClean="0"/>
              <a:t>2012]</a:t>
            </a:r>
            <a:endParaRPr lang="en-US" sz="1600" dirty="0"/>
          </a:p>
          <a:p>
            <a:endParaRPr lang="en-US" sz="1600" dirty="0"/>
          </a:p>
        </p:txBody>
      </p:sp>
    </p:spTree>
    <p:extLst>
      <p:ext uri="{BB962C8B-B14F-4D97-AF65-F5344CB8AC3E}">
        <p14:creationId xmlns:p14="http://schemas.microsoft.com/office/powerpoint/2010/main" val="3953437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ext uri="{D42A27DB-BD31-4B8C-83A1-F6EECF244321}">
                <p14:modId xmlns:p14="http://schemas.microsoft.com/office/powerpoint/2010/main" val="3501497964"/>
              </p:ext>
            </p:extLst>
          </p:nvPr>
        </p:nvGraphicFramePr>
        <p:xfrm>
          <a:off x="1098865" y="2698723"/>
          <a:ext cx="4648199" cy="3429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Language Usage</a:t>
            </a:r>
            <a:endParaRPr lang="en-US" dirty="0"/>
          </a:p>
        </p:txBody>
      </p:sp>
      <p:sp>
        <p:nvSpPr>
          <p:cNvPr id="3" name="Content Placeholder 2"/>
          <p:cNvSpPr>
            <a:spLocks noGrp="1"/>
          </p:cNvSpPr>
          <p:nvPr>
            <p:ph idx="1"/>
          </p:nvPr>
        </p:nvSpPr>
        <p:spPr/>
        <p:txBody>
          <a:bodyPr/>
          <a:lstStyle/>
          <a:p>
            <a:r>
              <a:rPr lang="en-US" dirty="0" smtClean="0"/>
              <a:t>The number of languages: 6000 ~ 8000</a:t>
            </a:r>
          </a:p>
          <a:p>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65616544"/>
              </p:ext>
            </p:extLst>
          </p:nvPr>
        </p:nvGraphicFramePr>
        <p:xfrm>
          <a:off x="1295400" y="2965424"/>
          <a:ext cx="4997054" cy="3194447"/>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3669346" y="4090058"/>
            <a:ext cx="1369286" cy="646331"/>
          </a:xfrm>
          <a:prstGeom prst="rect">
            <a:avLst/>
          </a:prstGeom>
          <a:noFill/>
        </p:spPr>
        <p:txBody>
          <a:bodyPr wrap="none" rtlCol="0">
            <a:spAutoFit/>
          </a:bodyPr>
          <a:lstStyle/>
          <a:p>
            <a:r>
              <a:rPr lang="en-US" dirty="0" smtClean="0"/>
              <a:t>Monolingual</a:t>
            </a:r>
          </a:p>
          <a:p>
            <a:r>
              <a:rPr lang="en-US" dirty="0" smtClean="0"/>
              <a:t>(40%)</a:t>
            </a:r>
            <a:endParaRPr lang="en-US" dirty="0"/>
          </a:p>
        </p:txBody>
      </p:sp>
      <p:sp>
        <p:nvSpPr>
          <p:cNvPr id="6" name="TextBox 5"/>
          <p:cNvSpPr txBox="1"/>
          <p:nvPr/>
        </p:nvSpPr>
        <p:spPr>
          <a:xfrm>
            <a:off x="2438400" y="5009221"/>
            <a:ext cx="984565" cy="646331"/>
          </a:xfrm>
          <a:prstGeom prst="rect">
            <a:avLst/>
          </a:prstGeom>
          <a:noFill/>
        </p:spPr>
        <p:txBody>
          <a:bodyPr wrap="none" rtlCol="0">
            <a:spAutoFit/>
          </a:bodyPr>
          <a:lstStyle/>
          <a:p>
            <a:r>
              <a:rPr lang="en-US" dirty="0" smtClean="0"/>
              <a:t>Bilingual</a:t>
            </a:r>
          </a:p>
          <a:p>
            <a:r>
              <a:rPr lang="en-US" dirty="0" smtClean="0"/>
              <a:t>(43%)</a:t>
            </a:r>
            <a:endParaRPr lang="en-US" dirty="0"/>
          </a:p>
        </p:txBody>
      </p:sp>
      <p:sp>
        <p:nvSpPr>
          <p:cNvPr id="7" name="TextBox 6"/>
          <p:cNvSpPr txBox="1"/>
          <p:nvPr/>
        </p:nvSpPr>
        <p:spPr>
          <a:xfrm>
            <a:off x="2133600" y="3156718"/>
            <a:ext cx="1037592" cy="646331"/>
          </a:xfrm>
          <a:prstGeom prst="rect">
            <a:avLst/>
          </a:prstGeom>
          <a:noFill/>
        </p:spPr>
        <p:txBody>
          <a:bodyPr wrap="none" rtlCol="0">
            <a:spAutoFit/>
          </a:bodyPr>
          <a:lstStyle/>
          <a:p>
            <a:r>
              <a:rPr lang="en-US" dirty="0" smtClean="0"/>
              <a:t>Trilingual</a:t>
            </a:r>
          </a:p>
          <a:p>
            <a:r>
              <a:rPr lang="en-US" dirty="0" smtClean="0"/>
              <a:t>(13%)</a:t>
            </a:r>
            <a:endParaRPr lang="en-US" dirty="0"/>
          </a:p>
        </p:txBody>
      </p:sp>
    </p:spTree>
    <p:extLst>
      <p:ext uri="{BB962C8B-B14F-4D97-AF65-F5344CB8AC3E}">
        <p14:creationId xmlns:p14="http://schemas.microsoft.com/office/powerpoint/2010/main" val="394522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3" grpId="0" build="p"/>
      <p:bldGraphic spid="4" grpId="0">
        <p:bldAsOne/>
      </p:bldGraphic>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09600" y="2362200"/>
            <a:ext cx="7772400" cy="1470025"/>
          </a:xfrm>
        </p:spPr>
        <p:txBody>
          <a:bodyPr/>
          <a:lstStyle/>
          <a:p>
            <a:r>
              <a:rPr lang="en-US" sz="4000" dirty="0" smtClean="0"/>
              <a:t>My Background</a:t>
            </a:r>
            <a:endParaRPr lang="en-US" sz="4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Optimization for English and French</a:t>
            </a:r>
            <a:endParaRPr lang="en-US" dirty="0"/>
          </a:p>
        </p:txBody>
      </p:sp>
      <p:pic>
        <p:nvPicPr>
          <p:cNvPr id="4" name="Picture 3"/>
          <p:cNvPicPr>
            <a:picLocks noChangeAspect="1"/>
          </p:cNvPicPr>
          <p:nvPr/>
        </p:nvPicPr>
        <p:blipFill rotWithShape="1">
          <a:blip r:embed="rId2"/>
          <a:srcRect t="2439"/>
          <a:stretch/>
        </p:blipFill>
        <p:spPr>
          <a:xfrm>
            <a:off x="448905" y="2819400"/>
            <a:ext cx="8671594" cy="3124200"/>
          </a:xfrm>
          <a:prstGeom prst="rect">
            <a:avLst/>
          </a:prstGeom>
        </p:spPr>
      </p:pic>
      <p:sp>
        <p:nvSpPr>
          <p:cNvPr id="5" name="Rectangle 4"/>
          <p:cNvSpPr/>
          <p:nvPr/>
        </p:nvSpPr>
        <p:spPr>
          <a:xfrm>
            <a:off x="3429000" y="1828800"/>
            <a:ext cx="2514600" cy="461665"/>
          </a:xfrm>
          <a:prstGeom prst="rect">
            <a:avLst/>
          </a:prstGeom>
        </p:spPr>
        <p:txBody>
          <a:bodyPr wrap="square">
            <a:spAutoFit/>
          </a:bodyPr>
          <a:lstStyle/>
          <a:p>
            <a:r>
              <a:rPr lang="en-US" sz="2400" dirty="0" smtClean="0"/>
              <a:t>Letter Frequency</a:t>
            </a:r>
            <a:endParaRPr lang="en-US" sz="2400" dirty="0"/>
          </a:p>
        </p:txBody>
      </p:sp>
      <p:sp>
        <p:nvSpPr>
          <p:cNvPr id="6" name="Rectangle 5"/>
          <p:cNvSpPr/>
          <p:nvPr/>
        </p:nvSpPr>
        <p:spPr>
          <a:xfrm>
            <a:off x="1143000" y="6010870"/>
            <a:ext cx="2514600" cy="461665"/>
          </a:xfrm>
          <a:prstGeom prst="rect">
            <a:avLst/>
          </a:prstGeom>
        </p:spPr>
        <p:txBody>
          <a:bodyPr wrap="square">
            <a:spAutoFit/>
          </a:bodyPr>
          <a:lstStyle/>
          <a:p>
            <a:r>
              <a:rPr lang="en-US" sz="2400" i="1" dirty="0"/>
              <a:t>r</a:t>
            </a:r>
            <a:r>
              <a:rPr lang="en-US" sz="2400" i="1" dirty="0" smtClean="0"/>
              <a:t> = 0.88</a:t>
            </a:r>
            <a:endParaRPr lang="en-US" sz="2400" i="1" dirty="0"/>
          </a:p>
        </p:txBody>
      </p:sp>
    </p:spTree>
    <p:extLst>
      <p:ext uri="{BB962C8B-B14F-4D97-AF65-F5344CB8AC3E}">
        <p14:creationId xmlns:p14="http://schemas.microsoft.com/office/powerpoint/2010/main" val="5464776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Optimization for English and French</a:t>
            </a:r>
            <a:endParaRPr lang="en-US" dirty="0"/>
          </a:p>
        </p:txBody>
      </p:sp>
      <p:pic>
        <p:nvPicPr>
          <p:cNvPr id="4" name="Picture 3"/>
          <p:cNvPicPr>
            <a:picLocks noChangeAspect="1"/>
          </p:cNvPicPr>
          <p:nvPr/>
        </p:nvPicPr>
        <p:blipFill>
          <a:blip r:embed="rId2"/>
          <a:stretch>
            <a:fillRect/>
          </a:stretch>
        </p:blipFill>
        <p:spPr>
          <a:xfrm>
            <a:off x="314332" y="1905000"/>
            <a:ext cx="8201018" cy="4114800"/>
          </a:xfrm>
          <a:prstGeom prst="rect">
            <a:avLst/>
          </a:prstGeom>
        </p:spPr>
      </p:pic>
      <p:sp>
        <p:nvSpPr>
          <p:cNvPr id="5" name="Rectangle 4"/>
          <p:cNvSpPr/>
          <p:nvPr/>
        </p:nvSpPr>
        <p:spPr>
          <a:xfrm>
            <a:off x="3314700" y="1600200"/>
            <a:ext cx="2514600" cy="461665"/>
          </a:xfrm>
          <a:prstGeom prst="rect">
            <a:avLst/>
          </a:prstGeom>
        </p:spPr>
        <p:txBody>
          <a:bodyPr wrap="square">
            <a:spAutoFit/>
          </a:bodyPr>
          <a:lstStyle/>
          <a:p>
            <a:r>
              <a:rPr lang="en-US" sz="2400" dirty="0" smtClean="0"/>
              <a:t>Digraph Frequency</a:t>
            </a:r>
            <a:endParaRPr lang="en-US" sz="2400" dirty="0"/>
          </a:p>
        </p:txBody>
      </p:sp>
      <p:sp>
        <p:nvSpPr>
          <p:cNvPr id="6" name="Rectangle 5"/>
          <p:cNvSpPr/>
          <p:nvPr/>
        </p:nvSpPr>
        <p:spPr>
          <a:xfrm>
            <a:off x="990600" y="6172200"/>
            <a:ext cx="2514600" cy="461665"/>
          </a:xfrm>
          <a:prstGeom prst="rect">
            <a:avLst/>
          </a:prstGeom>
        </p:spPr>
        <p:txBody>
          <a:bodyPr wrap="square">
            <a:spAutoFit/>
          </a:bodyPr>
          <a:lstStyle/>
          <a:p>
            <a:r>
              <a:rPr lang="en-US" sz="2400" i="1" dirty="0"/>
              <a:t>r</a:t>
            </a:r>
            <a:r>
              <a:rPr lang="en-US" sz="2400" i="1" dirty="0" smtClean="0"/>
              <a:t> = 0.75</a:t>
            </a:r>
            <a:endParaRPr lang="en-US" sz="2400" i="1" dirty="0"/>
          </a:p>
        </p:txBody>
      </p:sp>
    </p:spTree>
    <p:extLst>
      <p:ext uri="{BB962C8B-B14F-4D97-AF65-F5344CB8AC3E}">
        <p14:creationId xmlns:p14="http://schemas.microsoft.com/office/powerpoint/2010/main" val="575417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Optimization Objective Function</a:t>
            </a:r>
            <a:endParaRPr lang="en-US" sz="4400" dirty="0"/>
          </a:p>
        </p:txBody>
      </p:sp>
      <p:sp>
        <p:nvSpPr>
          <p:cNvPr id="7" name="TextBox 6"/>
          <p:cNvSpPr txBox="1"/>
          <p:nvPr/>
        </p:nvSpPr>
        <p:spPr>
          <a:xfrm>
            <a:off x="461808" y="1752600"/>
            <a:ext cx="516109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smtClean="0"/>
              <a:t>Average time of typing a letter:</a:t>
            </a:r>
            <a:endParaRPr lang="en-US" sz="2800" dirty="0"/>
          </a:p>
        </p:txBody>
      </p:sp>
      <mc:AlternateContent xmlns:mc="http://schemas.openxmlformats.org/markup-compatibility/2006" xmlns:a14="http://schemas.microsoft.com/office/drawing/2010/main">
        <mc:Choice Requires="a14">
          <p:sp>
            <p:nvSpPr>
              <p:cNvPr id="8" name="Rectangle 7"/>
              <p:cNvSpPr/>
              <p:nvPr/>
            </p:nvSpPr>
            <p:spPr>
              <a:xfrm>
                <a:off x="1504436" y="2590800"/>
                <a:ext cx="4779514" cy="11724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𝑡</m:t>
                      </m:r>
                      <m:r>
                        <a:rPr lang="en-US" sz="2400" b="0" i="1" smtClean="0">
                          <a:latin typeface="Cambria Math"/>
                        </a:rPr>
                        <m:t>=</m:t>
                      </m:r>
                      <m:r>
                        <a:rPr lang="en-US" sz="2400" b="0" i="1" smtClean="0">
                          <a:latin typeface="Cambria Math"/>
                        </a:rPr>
                        <m:t>𝑎</m:t>
                      </m:r>
                      <m:r>
                        <a:rPr lang="en-US" sz="2400" b="0" i="1" smtClean="0">
                          <a:latin typeface="Cambria Math"/>
                        </a:rPr>
                        <m:t>+</m:t>
                      </m:r>
                      <m:r>
                        <a:rPr lang="en-US" sz="2400" b="0" i="1" smtClean="0">
                          <a:latin typeface="Cambria Math"/>
                        </a:rPr>
                        <m:t>𝑏</m:t>
                      </m:r>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nary>
                                <m:naryPr>
                                  <m:chr m:val="∑"/>
                                  <m:ctrlPr>
                                    <a:rPr lang="en-US" sz="2400" b="0" i="1" smtClean="0">
                                      <a:latin typeface="Cambria Math" panose="02040503050406030204" pitchFamily="18" charset="0"/>
                                    </a:rPr>
                                  </m:ctrlPr>
                                </m:naryPr>
                                <m:sub>
                                  <m:r>
                                    <m:rPr>
                                      <m:brk m:alnAt="23"/>
                                    </m:rPr>
                                    <a:rPr lang="en-US" sz="2400" b="0" i="1" smtClean="0">
                                      <a:latin typeface="Cambria Math"/>
                                    </a:rPr>
                                    <m:t>𝑖</m:t>
                                  </m:r>
                                </m:sub>
                                <m:sup>
                                  <m:r>
                                    <a:rPr lang="en-US" sz="2400" b="0" i="1" smtClean="0">
                                      <a:latin typeface="Cambria Math"/>
                                    </a:rPr>
                                    <m:t>26</m:t>
                                  </m:r>
                                </m:sup>
                                <m:e>
                                  <m:nary>
                                    <m:naryPr>
                                      <m:chr m:val="∑"/>
                                      <m:ctrlPr>
                                        <a:rPr lang="en-US" sz="2400" b="0" i="1" smtClean="0">
                                          <a:latin typeface="Cambria Math" panose="02040503050406030204" pitchFamily="18" charset="0"/>
                                        </a:rPr>
                                      </m:ctrlPr>
                                    </m:naryPr>
                                    <m:sub>
                                      <m:r>
                                        <m:rPr>
                                          <m:brk m:alnAt="23"/>
                                        </m:rPr>
                                        <a:rPr lang="en-US" sz="2400" b="0" i="1" smtClean="0">
                                          <a:latin typeface="Cambria Math"/>
                                        </a:rPr>
                                        <m:t>𝑗</m:t>
                                      </m:r>
                                    </m:sub>
                                    <m:sup>
                                      <m:r>
                                        <a:rPr lang="en-US" sz="2400" b="0" i="1" smtClean="0">
                                          <a:latin typeface="Cambria Math"/>
                                        </a:rPr>
                                        <m:t>26</m:t>
                                      </m:r>
                                    </m:sup>
                                    <m:e>
                                      <m:sSub>
                                        <m:sSubPr>
                                          <m:ctrlPr>
                                            <a:rPr lang="en-US" sz="2400" b="0" i="1" smtClean="0">
                                              <a:latin typeface="Cambria Math" panose="02040503050406030204" pitchFamily="18" charset="0"/>
                                            </a:rPr>
                                          </m:ctrlPr>
                                        </m:sSubPr>
                                        <m:e>
                                          <m:r>
                                            <a:rPr lang="en-US" sz="2400" b="0" i="1" smtClean="0">
                                              <a:latin typeface="Cambria Math"/>
                                            </a:rPr>
                                            <m:t>𝑃</m:t>
                                          </m:r>
                                        </m:e>
                                        <m:sub>
                                          <m:r>
                                            <a:rPr lang="en-US" sz="2400" b="0" i="1" smtClean="0">
                                              <a:latin typeface="Cambria Math"/>
                                            </a:rPr>
                                            <m:t>𝑖𝑗</m:t>
                                          </m:r>
                                        </m:sub>
                                      </m:sSub>
                                    </m:e>
                                  </m:nary>
                                </m:e>
                              </m:nary>
                              <m:r>
                                <m:rPr>
                                  <m:sty m:val="p"/>
                                </m:rPr>
                                <a:rPr lang="en-US" sz="2400" b="0" i="0" smtClean="0">
                                  <a:latin typeface="Cambria Math"/>
                                </a:rPr>
                                <m:t>log</m:t>
                              </m:r>
                            </m:e>
                            <m:sub>
                              <m:r>
                                <a:rPr lang="en-US" sz="2400" b="0" i="1" smtClean="0">
                                  <a:latin typeface="Cambria Math"/>
                                </a:rPr>
                                <m:t>2</m:t>
                              </m:r>
                            </m:sub>
                          </m:sSub>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𝑖𝑗</m:t>
                                      </m:r>
                                    </m:sub>
                                  </m:sSub>
                                </m:num>
                                <m:den>
                                  <m:r>
                                    <a:rPr lang="en-US" sz="2400" b="0" i="1" smtClean="0">
                                      <a:latin typeface="Cambria Math"/>
                                    </a:rPr>
                                    <m:t>𝑊</m:t>
                                  </m:r>
                                </m:den>
                              </m:f>
                              <m:r>
                                <a:rPr lang="en-US" sz="2400" b="0" i="1" smtClean="0">
                                  <a:latin typeface="Cambria Math"/>
                                </a:rPr>
                                <m:t>+1</m:t>
                              </m:r>
                            </m:e>
                          </m:d>
                        </m:e>
                      </m:func>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1504436" y="2590800"/>
                <a:ext cx="4779514" cy="11724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582868" y="3741537"/>
                <a:ext cx="4495270" cy="391646"/>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𝑃</m:t>
                        </m:r>
                      </m:e>
                      <m:sub>
                        <m:r>
                          <a:rPr lang="en-US" i="1">
                            <a:latin typeface="Cambria Math"/>
                          </a:rPr>
                          <m:t>𝑖𝑗</m:t>
                        </m:r>
                      </m:sub>
                    </m:sSub>
                  </m:oMath>
                </a14:m>
                <a:r>
                  <a:rPr lang="en-US" dirty="0" smtClean="0">
                    <a:latin typeface="Arial" panose="020B0604020202020204" pitchFamily="34" charset="0"/>
                    <a:cs typeface="Arial" panose="020B0604020202020204" pitchFamily="34" charset="0"/>
                  </a:rPr>
                  <a:t>: Frequency of an ordered letter pair </a:t>
                </a:r>
                <a:r>
                  <a:rPr lang="en-US" i="1" dirty="0" err="1" smtClean="0">
                    <a:latin typeface="Arial" panose="020B0604020202020204" pitchFamily="34" charset="0"/>
                    <a:cs typeface="Arial" panose="020B0604020202020204" pitchFamily="34" charset="0"/>
                  </a:rPr>
                  <a:t>i</a:t>
                </a:r>
                <a:r>
                  <a:rPr lang="en-US" i="1" dirty="0" smtClean="0">
                    <a:latin typeface="Arial" panose="020B0604020202020204" pitchFamily="34" charset="0"/>
                    <a:cs typeface="Arial" panose="020B0604020202020204" pitchFamily="34" charset="0"/>
                  </a:rPr>
                  <a:t>, j</a:t>
                </a:r>
                <a:r>
                  <a:rPr lang="en-US" dirty="0" smtClean="0">
                    <a:latin typeface="Arial" panose="020B0604020202020204" pitchFamily="34" charset="0"/>
                    <a:cs typeface="Arial" panose="020B0604020202020204" pitchFamily="34" charset="0"/>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1582868" y="3741537"/>
                <a:ext cx="4495270" cy="391646"/>
              </a:xfrm>
              <a:prstGeom prst="rect">
                <a:avLst/>
              </a:prstGeom>
              <a:blipFill rotWithShape="0">
                <a:blip r:embed="rId4"/>
                <a:stretch>
                  <a:fillRect t="-9375" b="-187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500F05B8-30E5-42F7-A85B-1FF8A8C5CCE2}" type="slidenum">
              <a:rPr lang="en-US" smtClean="0"/>
              <a:pPr/>
              <a:t>22</a:t>
            </a:fld>
            <a:endParaRPr lang="en-US"/>
          </a:p>
        </p:txBody>
      </p:sp>
      <p:sp>
        <p:nvSpPr>
          <p:cNvPr id="11" name="TextBox 10"/>
          <p:cNvSpPr txBox="1"/>
          <p:nvPr/>
        </p:nvSpPr>
        <p:spPr>
          <a:xfrm>
            <a:off x="452550" y="4405690"/>
            <a:ext cx="7967246"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smtClean="0"/>
              <a:t>Average time of typing a letter across </a:t>
            </a:r>
            <a:r>
              <a:rPr lang="en-US" sz="2800" i="1" dirty="0" smtClean="0"/>
              <a:t>m</a:t>
            </a:r>
            <a:r>
              <a:rPr lang="en-US" sz="2800" dirty="0" smtClean="0"/>
              <a:t> languages</a:t>
            </a:r>
            <a:endParaRPr lang="en-US" sz="2800" dirty="0"/>
          </a:p>
        </p:txBody>
      </p:sp>
      <mc:AlternateContent xmlns:mc="http://schemas.openxmlformats.org/markup-compatibility/2006" xmlns:a14="http://schemas.microsoft.com/office/drawing/2010/main">
        <mc:Choice Requires="a14">
          <p:sp>
            <p:nvSpPr>
              <p:cNvPr id="4" name="TextBox 3"/>
              <p:cNvSpPr txBox="1"/>
              <p:nvPr/>
            </p:nvSpPr>
            <p:spPr>
              <a:xfrm>
                <a:off x="3048000" y="5303630"/>
                <a:ext cx="2209800" cy="846899"/>
              </a:xfrm>
              <a:prstGeom prst="rect">
                <a:avLst/>
              </a:prstGeom>
              <a:noFill/>
            </p:spPr>
            <p:txBody>
              <a:bodyPr wrap="square" lIns="0" tIns="0" rIns="0" bIns="0" rtlCol="0">
                <a:spAutoFit/>
              </a:bodyPr>
              <a:lstStyle/>
              <a:p>
                <a:r>
                  <a:rPr lang="pt-BR" sz="2800" i="1" dirty="0" smtClean="0">
                    <a:latin typeface="Cambria Math"/>
                  </a:rPr>
                  <a:t>t</a:t>
                </a:r>
                <a14:m>
                  <m:oMath xmlns:m="http://schemas.openxmlformats.org/officeDocument/2006/math">
                    <m:r>
                      <a:rPr lang="en-US" sz="2800" b="0" i="1" smtClean="0">
                        <a:latin typeface="Cambria Math" panose="02040503050406030204" pitchFamily="18" charset="0"/>
                      </a:rPr>
                      <m:t> </m:t>
                    </m:r>
                    <m:r>
                      <a:rPr lang="pt-BR" sz="2800" i="1">
                        <a:latin typeface="Cambria Math"/>
                      </a:rPr>
                      <m:t>=</m:t>
                    </m:r>
                    <m:nary>
                      <m:naryPr>
                        <m:chr m:val="∑"/>
                        <m:grow m:val="on"/>
                        <m:ctrlPr>
                          <a:rPr lang="pt-BR" sz="2800" i="1">
                            <a:latin typeface="Cambria Math" panose="02040503050406030204" pitchFamily="18" charset="0"/>
                          </a:rPr>
                        </m:ctrlPr>
                      </m:naryPr>
                      <m:sub>
                        <m:r>
                          <m:rPr>
                            <m:brk m:alnAt="23"/>
                          </m:rPr>
                          <a:rPr lang="en-US" sz="2800" i="1">
                            <a:latin typeface="Cambria Math"/>
                          </a:rPr>
                          <m:t>𝑖</m:t>
                        </m:r>
                        <m:r>
                          <a:rPr lang="pt-BR" sz="2800" i="1">
                            <a:latin typeface="Cambria Math"/>
                          </a:rPr>
                          <m:t>=0</m:t>
                        </m:r>
                      </m:sub>
                      <m:sup>
                        <m:r>
                          <a:rPr lang="en-US" sz="2800" i="1">
                            <a:latin typeface="Cambria Math"/>
                          </a:rPr>
                          <m:t>𝑚</m:t>
                        </m:r>
                      </m:sup>
                      <m:e>
                        <m:f>
                          <m:fPr>
                            <m:ctrlPr>
                              <a:rPr lang="pt-BR" sz="2800" i="1">
                                <a:latin typeface="Cambria Math" panose="02040503050406030204" pitchFamily="18" charset="0"/>
                              </a:rPr>
                            </m:ctrlPr>
                          </m:fPr>
                          <m:num>
                            <m:sSub>
                              <m:sSubPr>
                                <m:ctrlPr>
                                  <a:rPr lang="pt-BR" sz="2800" i="1">
                                    <a:latin typeface="Cambria Math" panose="02040503050406030204" pitchFamily="18" charset="0"/>
                                  </a:rPr>
                                </m:ctrlPr>
                              </m:sSubPr>
                              <m:e>
                                <m:r>
                                  <a:rPr lang="en-US" sz="2800" i="1">
                                    <a:latin typeface="Cambria Math"/>
                                  </a:rPr>
                                  <m:t>𝑡</m:t>
                                </m:r>
                              </m:e>
                              <m:sub>
                                <m:r>
                                  <a:rPr lang="en-US" sz="2800" i="1">
                                    <a:latin typeface="Cambria Math"/>
                                  </a:rPr>
                                  <m:t>𝑖</m:t>
                                </m:r>
                              </m:sub>
                            </m:sSub>
                          </m:num>
                          <m:den>
                            <m:r>
                              <a:rPr lang="en-US" sz="2800" i="1">
                                <a:latin typeface="Cambria Math"/>
                              </a:rPr>
                              <m:t>𝑚</m:t>
                            </m:r>
                          </m:den>
                        </m:f>
                      </m:e>
                    </m:nary>
                  </m:oMath>
                </a14:m>
                <a:endParaRPr lang="en-US" sz="2800" i="1" dirty="0">
                  <a:latin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0" y="5303630"/>
                <a:ext cx="2209800" cy="846899"/>
              </a:xfrm>
              <a:prstGeom prst="rect">
                <a:avLst/>
              </a:prstGeom>
              <a:blipFill rotWithShape="0">
                <a:blip r:embed="rId5"/>
                <a:stretch>
                  <a:fillRect l="-9642"/>
                </a:stretch>
              </a:blipFill>
            </p:spPr>
            <p:txBody>
              <a:bodyPr/>
              <a:lstStyle/>
              <a:p>
                <a:r>
                  <a:rPr lang="en-US">
                    <a:noFill/>
                  </a:rPr>
                  <a:t> </a:t>
                </a:r>
              </a:p>
            </p:txBody>
          </p:sp>
        </mc:Fallback>
      </mc:AlternateContent>
    </p:spTree>
    <p:extLst>
      <p:ext uri="{BB962C8B-B14F-4D97-AF65-F5344CB8AC3E}">
        <p14:creationId xmlns:p14="http://schemas.microsoft.com/office/powerpoint/2010/main" val="66153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Optimized Layouts</a:t>
            </a:r>
            <a:endParaRPr lang="en-US" dirty="0"/>
          </a:p>
        </p:txBody>
      </p:sp>
      <p:pic>
        <p:nvPicPr>
          <p:cNvPr id="4" name="Picture 3"/>
          <p:cNvPicPr>
            <a:picLocks noChangeAspect="1"/>
          </p:cNvPicPr>
          <p:nvPr/>
        </p:nvPicPr>
        <p:blipFill>
          <a:blip r:embed="rId2"/>
          <a:stretch>
            <a:fillRect/>
          </a:stretch>
        </p:blipFill>
        <p:spPr>
          <a:xfrm>
            <a:off x="0" y="2590800"/>
            <a:ext cx="9349429" cy="3048000"/>
          </a:xfrm>
          <a:prstGeom prst="rect">
            <a:avLst/>
          </a:prstGeom>
        </p:spPr>
      </p:pic>
    </p:spTree>
    <p:extLst>
      <p:ext uri="{BB962C8B-B14F-4D97-AF65-F5344CB8AC3E}">
        <p14:creationId xmlns:p14="http://schemas.microsoft.com/office/powerpoint/2010/main" val="20681508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pic>
        <p:nvPicPr>
          <p:cNvPr id="4" name="Picture 3"/>
          <p:cNvPicPr>
            <a:picLocks noChangeAspect="1"/>
          </p:cNvPicPr>
          <p:nvPr/>
        </p:nvPicPr>
        <p:blipFill>
          <a:blip r:embed="rId2"/>
          <a:stretch>
            <a:fillRect/>
          </a:stretch>
        </p:blipFill>
        <p:spPr>
          <a:xfrm>
            <a:off x="272672" y="1828800"/>
            <a:ext cx="8871328" cy="4419600"/>
          </a:xfrm>
          <a:prstGeom prst="rect">
            <a:avLst/>
          </a:prstGeom>
        </p:spPr>
      </p:pic>
      <p:sp>
        <p:nvSpPr>
          <p:cNvPr id="3" name="Rectangle 2"/>
          <p:cNvSpPr/>
          <p:nvPr/>
        </p:nvSpPr>
        <p:spPr>
          <a:xfrm>
            <a:off x="4495800" y="3200400"/>
            <a:ext cx="44958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295400" y="3733800"/>
            <a:ext cx="1066800" cy="533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8000" y="3733800"/>
            <a:ext cx="1066800" cy="5334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62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pic>
        <p:nvPicPr>
          <p:cNvPr id="4" name="Picture 3"/>
          <p:cNvPicPr>
            <a:picLocks noChangeAspect="1"/>
          </p:cNvPicPr>
          <p:nvPr/>
        </p:nvPicPr>
        <p:blipFill>
          <a:blip r:embed="rId2"/>
          <a:stretch>
            <a:fillRect/>
          </a:stretch>
        </p:blipFill>
        <p:spPr>
          <a:xfrm>
            <a:off x="272672" y="1828800"/>
            <a:ext cx="8871328" cy="4419600"/>
          </a:xfrm>
          <a:prstGeom prst="rect">
            <a:avLst/>
          </a:prstGeom>
        </p:spPr>
      </p:pic>
    </p:spTree>
    <p:extLst>
      <p:ext uri="{BB962C8B-B14F-4D97-AF65-F5344CB8AC3E}">
        <p14:creationId xmlns:p14="http://schemas.microsoft.com/office/powerpoint/2010/main" val="41401380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Layout Optimization for 5 Languages</a:t>
            </a:r>
            <a:endParaRPr lang="en-US" dirty="0"/>
          </a:p>
        </p:txBody>
      </p:sp>
      <p:pic>
        <p:nvPicPr>
          <p:cNvPr id="4" name="Picture 3"/>
          <p:cNvPicPr>
            <a:picLocks noChangeAspect="1"/>
          </p:cNvPicPr>
          <p:nvPr/>
        </p:nvPicPr>
        <p:blipFill>
          <a:blip r:embed="rId2"/>
          <a:stretch>
            <a:fillRect/>
          </a:stretch>
        </p:blipFill>
        <p:spPr>
          <a:xfrm>
            <a:off x="76200" y="2590800"/>
            <a:ext cx="9239295" cy="3581400"/>
          </a:xfrm>
          <a:prstGeom prst="rect">
            <a:avLst/>
          </a:prstGeom>
        </p:spPr>
      </p:pic>
    </p:spTree>
    <p:extLst>
      <p:ext uri="{BB962C8B-B14F-4D97-AF65-F5344CB8AC3E}">
        <p14:creationId xmlns:p14="http://schemas.microsoft.com/office/powerpoint/2010/main" val="613739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2133600"/>
            <a:ext cx="8345624" cy="3657600"/>
          </a:xfrm>
          <a:prstGeom prst="rect">
            <a:avLst/>
          </a:prstGeom>
        </p:spPr>
      </p:pic>
      <p:sp>
        <p:nvSpPr>
          <p:cNvPr id="5" name="Title 1"/>
          <p:cNvSpPr>
            <a:spLocks noGrp="1"/>
          </p:cNvSpPr>
          <p:nvPr>
            <p:ph type="title"/>
          </p:nvPr>
        </p:nvSpPr>
        <p:spPr>
          <a:xfrm>
            <a:off x="628650" y="365126"/>
            <a:ext cx="7886700" cy="1325563"/>
          </a:xfrm>
        </p:spPr>
        <p:txBody>
          <a:bodyPr/>
          <a:lstStyle/>
          <a:p>
            <a:pPr algn="ctr"/>
            <a:r>
              <a:rPr lang="en-US" dirty="0" smtClean="0"/>
              <a:t>Layout Optimization for 5 Languages</a:t>
            </a:r>
            <a:endParaRPr lang="en-US" dirty="0"/>
          </a:p>
        </p:txBody>
      </p:sp>
    </p:spTree>
    <p:extLst>
      <p:ext uri="{BB962C8B-B14F-4D97-AF65-F5344CB8AC3E}">
        <p14:creationId xmlns:p14="http://schemas.microsoft.com/office/powerpoint/2010/main" val="4611254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Optimized Layouts</a:t>
            </a:r>
            <a:endParaRPr lang="en-US" dirty="0"/>
          </a:p>
        </p:txBody>
      </p:sp>
      <p:pic>
        <p:nvPicPr>
          <p:cNvPr id="4" name="Picture 3"/>
          <p:cNvPicPr>
            <a:picLocks noChangeAspect="1"/>
          </p:cNvPicPr>
          <p:nvPr/>
        </p:nvPicPr>
        <p:blipFill>
          <a:blip r:embed="rId2"/>
          <a:stretch>
            <a:fillRect/>
          </a:stretch>
        </p:blipFill>
        <p:spPr>
          <a:xfrm>
            <a:off x="522105" y="1694962"/>
            <a:ext cx="8099789" cy="4897406"/>
          </a:xfrm>
          <a:prstGeom prst="rect">
            <a:avLst/>
          </a:prstGeom>
        </p:spPr>
      </p:pic>
    </p:spTree>
    <p:extLst>
      <p:ext uri="{BB962C8B-B14F-4D97-AF65-F5344CB8AC3E}">
        <p14:creationId xmlns:p14="http://schemas.microsoft.com/office/powerpoint/2010/main" val="1583438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Performance</a:t>
            </a:r>
            <a:endParaRPr lang="en-US" dirty="0"/>
          </a:p>
        </p:txBody>
      </p:sp>
      <p:grpSp>
        <p:nvGrpSpPr>
          <p:cNvPr id="6" name="Group 5"/>
          <p:cNvGrpSpPr/>
          <p:nvPr/>
        </p:nvGrpSpPr>
        <p:grpSpPr>
          <a:xfrm>
            <a:off x="76200" y="1905000"/>
            <a:ext cx="8546113" cy="4572000"/>
            <a:chOff x="76200" y="1905000"/>
            <a:chExt cx="8546113" cy="4572000"/>
          </a:xfrm>
        </p:grpSpPr>
        <p:pic>
          <p:nvPicPr>
            <p:cNvPr id="4" name="Picture 3"/>
            <p:cNvPicPr>
              <a:picLocks noChangeAspect="1"/>
            </p:cNvPicPr>
            <p:nvPr/>
          </p:nvPicPr>
          <p:blipFill>
            <a:blip r:embed="rId3"/>
            <a:stretch>
              <a:fillRect/>
            </a:stretch>
          </p:blipFill>
          <p:spPr>
            <a:xfrm>
              <a:off x="76200" y="1905000"/>
              <a:ext cx="8546113" cy="4572000"/>
            </a:xfrm>
            <a:prstGeom prst="rect">
              <a:avLst/>
            </a:prstGeom>
          </p:spPr>
        </p:pic>
        <p:sp>
          <p:nvSpPr>
            <p:cNvPr id="5" name="Rectangle 4"/>
            <p:cNvSpPr/>
            <p:nvPr/>
          </p:nvSpPr>
          <p:spPr>
            <a:xfrm>
              <a:off x="533400" y="1905000"/>
              <a:ext cx="990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913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95263" y="228600"/>
            <a:ext cx="5595937" cy="914400"/>
          </a:xfrm>
        </p:spPr>
        <p:txBody>
          <a:bodyPr/>
          <a:lstStyle/>
          <a:p>
            <a:r>
              <a:rPr lang="en-US" sz="4800" dirty="0" smtClean="0"/>
              <a:t>About Myself</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4164434" cy="28194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1295400"/>
            <a:ext cx="4520530" cy="2812774"/>
          </a:xfrm>
          <a:prstGeom prst="rect">
            <a:avLst/>
          </a:prstGeom>
        </p:spPr>
      </p:pic>
      <p:pic>
        <p:nvPicPr>
          <p:cNvPr id="2050" name="Picture 2" descr="Image result for University of Toron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9" y="1457893"/>
            <a:ext cx="4187625" cy="256660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University of Toronto computer scie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8580" y="1402041"/>
            <a:ext cx="3616979" cy="8936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University of Toronto bahen cen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5561" y="2300287"/>
            <a:ext cx="4838439" cy="18907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mountain-view-ca-usa-october-1.jpg"/>
          <p:cNvPicPr>
            <a:picLocks noChangeAspect="1"/>
          </p:cNvPicPr>
          <p:nvPr/>
        </p:nvPicPr>
        <p:blipFill>
          <a:blip r:embed="rId8" cstate="print"/>
          <a:stretch>
            <a:fillRect/>
          </a:stretch>
        </p:blipFill>
        <p:spPr>
          <a:xfrm>
            <a:off x="-25811" y="1699598"/>
            <a:ext cx="4529429" cy="3018412"/>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30122" y="1721479"/>
            <a:ext cx="4074483" cy="3056689"/>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40535" y="2354806"/>
            <a:ext cx="4375795" cy="291778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260" y="2066194"/>
            <a:ext cx="4829288" cy="3216381"/>
          </a:xfrm>
          <a:prstGeom prst="rect">
            <a:avLst/>
          </a:prstGeom>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8355" y="-6626"/>
            <a:ext cx="1828958" cy="2072820"/>
          </a:xfrm>
          <a:prstGeom prst="rect">
            <a:avLst/>
          </a:prstGeom>
        </p:spPr>
      </p:pic>
    </p:spTree>
    <p:extLst>
      <p:ext uri="{BB962C8B-B14F-4D97-AF65-F5344CB8AC3E}">
        <p14:creationId xmlns:p14="http://schemas.microsoft.com/office/powerpoint/2010/main" val="271128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400" dirty="0"/>
              <a:t>Qwerty-Bounded Keyboard Layout Optimization</a:t>
            </a:r>
          </a:p>
          <a:p>
            <a:endParaRPr lang="en-US" sz="2400" dirty="0" smtClean="0"/>
          </a:p>
          <a:p>
            <a:r>
              <a:rPr lang="en-US" sz="2400" dirty="0" smtClean="0"/>
              <a:t>Multilingual Keyboard Layout Optimization</a:t>
            </a:r>
          </a:p>
          <a:p>
            <a:pPr marL="0" indent="0">
              <a:buNone/>
            </a:pPr>
            <a:endParaRPr lang="en-US" sz="2400" dirty="0"/>
          </a:p>
          <a:p>
            <a:r>
              <a:rPr lang="en-US" sz="2400" dirty="0" smtClean="0"/>
              <a:t>Keyboard Layout Optimization for Gesture Typing</a:t>
            </a:r>
          </a:p>
          <a:p>
            <a:endParaRPr lang="en-US" sz="2400" dirty="0"/>
          </a:p>
          <a:p>
            <a:r>
              <a:rPr lang="en-US" sz="2400" dirty="0" smtClean="0"/>
              <a:t> Multi-Objective Optimization for Decoding Algorithm</a:t>
            </a:r>
            <a:endParaRPr lang="en-US" sz="2400" dirty="0"/>
          </a:p>
        </p:txBody>
      </p:sp>
    </p:spTree>
    <p:extLst>
      <p:ext uri="{BB962C8B-B14F-4D97-AF65-F5344CB8AC3E}">
        <p14:creationId xmlns:p14="http://schemas.microsoft.com/office/powerpoint/2010/main" val="889486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400" dirty="0">
                <a:solidFill>
                  <a:srgbClr val="FF0000"/>
                </a:solidFill>
              </a:rPr>
              <a:t>Qwerty-Bounded Keyboard Layout Optimization</a:t>
            </a:r>
          </a:p>
          <a:p>
            <a:endParaRPr lang="en-US" sz="2400" dirty="0" smtClean="0"/>
          </a:p>
          <a:p>
            <a:r>
              <a:rPr lang="en-US" sz="2400" dirty="0" smtClean="0"/>
              <a:t>Multilingual Keyboard Layout Optimization</a:t>
            </a:r>
          </a:p>
          <a:p>
            <a:pPr marL="0" indent="0">
              <a:buNone/>
            </a:pPr>
            <a:endParaRPr lang="en-US" sz="2400" dirty="0"/>
          </a:p>
          <a:p>
            <a:r>
              <a:rPr lang="en-US" sz="2400" dirty="0" smtClean="0"/>
              <a:t>Keyboard Layout Optimization for Gesture Typing</a:t>
            </a:r>
          </a:p>
          <a:p>
            <a:endParaRPr lang="en-US" sz="2400" dirty="0"/>
          </a:p>
          <a:p>
            <a:r>
              <a:rPr lang="en-US" sz="2400" dirty="0" smtClean="0"/>
              <a:t> Multi-Objective Optimization for Decoding Algorithm</a:t>
            </a:r>
            <a:endParaRPr lang="en-US" sz="2400" dirty="0"/>
          </a:p>
        </p:txBody>
      </p:sp>
    </p:spTree>
    <p:extLst>
      <p:ext uri="{BB962C8B-B14F-4D97-AF65-F5344CB8AC3E}">
        <p14:creationId xmlns:p14="http://schemas.microsoft.com/office/powerpoint/2010/main" val="1238164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Layout Learning</a:t>
            </a:r>
            <a:endParaRPr lang="en-US" dirty="0"/>
          </a:p>
        </p:txBody>
      </p:sp>
      <p:pic>
        <p:nvPicPr>
          <p:cNvPr id="3" name="Picture 2"/>
          <p:cNvPicPr>
            <a:picLocks noChangeAspect="1"/>
          </p:cNvPicPr>
          <p:nvPr/>
        </p:nvPicPr>
        <p:blipFill>
          <a:blip r:embed="rId3"/>
          <a:stretch>
            <a:fillRect/>
          </a:stretch>
        </p:blipFill>
        <p:spPr>
          <a:xfrm>
            <a:off x="76200" y="1447800"/>
            <a:ext cx="7263958" cy="4519967"/>
          </a:xfrm>
          <a:prstGeom prst="rect">
            <a:avLst/>
          </a:prstGeom>
        </p:spPr>
      </p:pic>
      <p:sp>
        <p:nvSpPr>
          <p:cNvPr id="5" name="Rectangle 4"/>
          <p:cNvSpPr/>
          <p:nvPr/>
        </p:nvSpPr>
        <p:spPr>
          <a:xfrm>
            <a:off x="1066800" y="5998389"/>
            <a:ext cx="990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6400800" y="3352800"/>
            <a:ext cx="2425969" cy="1191806"/>
          </a:xfrm>
          <a:prstGeom prst="rect">
            <a:avLst/>
          </a:prstGeom>
        </p:spPr>
      </p:pic>
      <p:cxnSp>
        <p:nvCxnSpPr>
          <p:cNvPr id="8" name="Straight Arrow Connector 7"/>
          <p:cNvCxnSpPr/>
          <p:nvPr/>
        </p:nvCxnSpPr>
        <p:spPr>
          <a:xfrm>
            <a:off x="5943600" y="3948703"/>
            <a:ext cx="381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3831" y="6132423"/>
            <a:ext cx="8343438" cy="646331"/>
          </a:xfrm>
          <a:prstGeom prst="rect">
            <a:avLst/>
          </a:prstGeom>
          <a:noFill/>
        </p:spPr>
        <p:txBody>
          <a:bodyPr wrap="none" rtlCol="0">
            <a:spAutoFit/>
          </a:bodyPr>
          <a:lstStyle/>
          <a:p>
            <a:r>
              <a:rPr lang="en-US" dirty="0" err="1" smtClean="0"/>
              <a:t>MacKenzie</a:t>
            </a:r>
            <a:r>
              <a:rPr lang="en-US" dirty="0" smtClean="0"/>
              <a:t> </a:t>
            </a:r>
            <a:r>
              <a:rPr lang="en-US" dirty="0"/>
              <a:t>and </a:t>
            </a:r>
            <a:r>
              <a:rPr lang="en-US" dirty="0" smtClean="0"/>
              <a:t>Zhang. </a:t>
            </a:r>
            <a:r>
              <a:rPr lang="en-US" i="1" dirty="0" smtClean="0"/>
              <a:t>The </a:t>
            </a:r>
            <a:r>
              <a:rPr lang="en-US" i="1" dirty="0"/>
              <a:t>design and evaluation of a high-performance soft </a:t>
            </a:r>
            <a:r>
              <a:rPr lang="en-US" i="1" dirty="0" smtClean="0"/>
              <a:t>keyboard.</a:t>
            </a:r>
          </a:p>
          <a:p>
            <a:r>
              <a:rPr lang="en-US" dirty="0" smtClean="0"/>
              <a:t>ACM CHI’99</a:t>
            </a:r>
            <a:endParaRPr lang="en-US" dirty="0"/>
          </a:p>
        </p:txBody>
      </p:sp>
    </p:spTree>
    <p:extLst>
      <p:ext uri="{BB962C8B-B14F-4D97-AF65-F5344CB8AC3E}">
        <p14:creationId xmlns:p14="http://schemas.microsoft.com/office/powerpoint/2010/main" val="176354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0999" y="1828800"/>
            <a:ext cx="7992379" cy="4572000"/>
          </a:xfrm>
          <a:prstGeom prst="rect">
            <a:avLst/>
          </a:prstGeom>
        </p:spPr>
      </p:pic>
      <p:sp>
        <p:nvSpPr>
          <p:cNvPr id="5" name="Title 1"/>
          <p:cNvSpPr>
            <a:spLocks noGrp="1"/>
          </p:cNvSpPr>
          <p:nvPr>
            <p:ph type="title"/>
          </p:nvPr>
        </p:nvSpPr>
        <p:spPr>
          <a:xfrm>
            <a:off x="628650" y="365126"/>
            <a:ext cx="7886700" cy="1325563"/>
          </a:xfrm>
        </p:spPr>
        <p:txBody>
          <a:bodyPr/>
          <a:lstStyle/>
          <a:p>
            <a:r>
              <a:rPr lang="en-US" dirty="0" smtClean="0"/>
              <a:t>Keyboard Layout Learning</a:t>
            </a:r>
            <a:endParaRPr lang="en-US" dirty="0"/>
          </a:p>
        </p:txBody>
      </p:sp>
    </p:spTree>
    <p:extLst>
      <p:ext uri="{BB962C8B-B14F-4D97-AF65-F5344CB8AC3E}">
        <p14:creationId xmlns:p14="http://schemas.microsoft.com/office/powerpoint/2010/main" val="4159012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Layout Learning</a:t>
            </a:r>
            <a:endParaRPr lang="en-US" dirty="0"/>
          </a:p>
        </p:txBody>
      </p:sp>
      <p:sp>
        <p:nvSpPr>
          <p:cNvPr id="4" name="Rectangle 3"/>
          <p:cNvSpPr/>
          <p:nvPr/>
        </p:nvSpPr>
        <p:spPr>
          <a:xfrm>
            <a:off x="228600" y="6019800"/>
            <a:ext cx="7162800" cy="646331"/>
          </a:xfrm>
          <a:prstGeom prst="rect">
            <a:avLst/>
          </a:prstGeom>
        </p:spPr>
        <p:txBody>
          <a:bodyPr wrap="square">
            <a:spAutoFit/>
          </a:bodyPr>
          <a:lstStyle/>
          <a:p>
            <a:r>
              <a:rPr lang="en-US" dirty="0" err="1" smtClean="0">
                <a:solidFill>
                  <a:srgbClr val="000000"/>
                </a:solidFill>
              </a:rPr>
              <a:t>Zhai</a:t>
            </a:r>
            <a:r>
              <a:rPr lang="en-US" dirty="0">
                <a:solidFill>
                  <a:srgbClr val="000000"/>
                </a:solidFill>
              </a:rPr>
              <a:t>, </a:t>
            </a:r>
            <a:r>
              <a:rPr lang="en-US" dirty="0" smtClean="0">
                <a:solidFill>
                  <a:srgbClr val="000000"/>
                </a:solidFill>
              </a:rPr>
              <a:t>Sue</a:t>
            </a:r>
            <a:r>
              <a:rPr lang="en-US" dirty="0">
                <a:solidFill>
                  <a:srgbClr val="000000"/>
                </a:solidFill>
              </a:rPr>
              <a:t>, and </a:t>
            </a:r>
            <a:r>
              <a:rPr lang="en-US" dirty="0" err="1" smtClean="0">
                <a:solidFill>
                  <a:srgbClr val="000000"/>
                </a:solidFill>
              </a:rPr>
              <a:t>Accot</a:t>
            </a:r>
            <a:r>
              <a:rPr lang="en-US" dirty="0" smtClean="0">
                <a:solidFill>
                  <a:srgbClr val="000000"/>
                </a:solidFill>
              </a:rPr>
              <a:t>. </a:t>
            </a:r>
            <a:r>
              <a:rPr lang="en-US" i="1" dirty="0">
                <a:solidFill>
                  <a:srgbClr val="000000"/>
                </a:solidFill>
              </a:rPr>
              <a:t>Movement model, hits distribution and learning in virtual keyboarding</a:t>
            </a:r>
            <a:r>
              <a:rPr lang="en-US" dirty="0" smtClean="0">
                <a:solidFill>
                  <a:srgbClr val="000000"/>
                </a:solidFill>
              </a:rPr>
              <a:t>. ACM CHI2002</a:t>
            </a:r>
            <a:endParaRPr lang="en-US" dirty="0"/>
          </a:p>
        </p:txBody>
      </p:sp>
      <p:pic>
        <p:nvPicPr>
          <p:cNvPr id="5" name="Picture 4"/>
          <p:cNvPicPr>
            <a:picLocks noChangeAspect="1"/>
          </p:cNvPicPr>
          <p:nvPr/>
        </p:nvPicPr>
        <p:blipFill>
          <a:blip r:embed="rId3"/>
          <a:stretch>
            <a:fillRect/>
          </a:stretch>
        </p:blipFill>
        <p:spPr>
          <a:xfrm>
            <a:off x="533400" y="1690689"/>
            <a:ext cx="5334000" cy="4158004"/>
          </a:xfrm>
          <a:prstGeom prst="rect">
            <a:avLst/>
          </a:prstGeom>
        </p:spPr>
      </p:pic>
      <p:pic>
        <p:nvPicPr>
          <p:cNvPr id="8" name="Picture 7"/>
          <p:cNvPicPr>
            <a:picLocks noChangeAspect="1"/>
          </p:cNvPicPr>
          <p:nvPr/>
        </p:nvPicPr>
        <p:blipFill>
          <a:blip r:embed="rId4"/>
          <a:stretch>
            <a:fillRect/>
          </a:stretch>
        </p:blipFill>
        <p:spPr>
          <a:xfrm>
            <a:off x="6324600" y="4648200"/>
            <a:ext cx="2535513" cy="533400"/>
          </a:xfrm>
          <a:prstGeom prst="rect">
            <a:avLst/>
          </a:prstGeom>
        </p:spPr>
      </p:pic>
      <p:pic>
        <p:nvPicPr>
          <p:cNvPr id="9" name="Picture 8"/>
          <p:cNvPicPr>
            <a:picLocks noChangeAspect="1"/>
          </p:cNvPicPr>
          <p:nvPr/>
        </p:nvPicPr>
        <p:blipFill>
          <a:blip r:embed="rId5"/>
          <a:stretch>
            <a:fillRect/>
          </a:stretch>
        </p:blipFill>
        <p:spPr>
          <a:xfrm>
            <a:off x="5879412" y="2140744"/>
            <a:ext cx="3023975" cy="2057400"/>
          </a:xfrm>
          <a:prstGeom prst="rect">
            <a:avLst/>
          </a:prstGeom>
        </p:spPr>
      </p:pic>
    </p:spTree>
    <p:extLst>
      <p:ext uri="{BB962C8B-B14F-4D97-AF65-F5344CB8AC3E}">
        <p14:creationId xmlns:p14="http://schemas.microsoft.com/office/powerpoint/2010/main" val="1502185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a:xfrm>
            <a:off x="838200" y="2283611"/>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smtClean="0"/>
              <a:t>How to improve learning?</a:t>
            </a:r>
            <a:endParaRPr lang="zh-CN" altLang="en-US" dirty="0" smtClean="0"/>
          </a:p>
        </p:txBody>
      </p:sp>
    </p:spTree>
    <p:extLst>
      <p:ext uri="{BB962C8B-B14F-4D97-AF65-F5344CB8AC3E}">
        <p14:creationId xmlns:p14="http://schemas.microsoft.com/office/powerpoint/2010/main" val="4245145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25621</TotalTime>
  <Words>612</Words>
  <Application>Microsoft Office PowerPoint</Application>
  <PresentationFormat>On-screen Show (4:3)</PresentationFormat>
  <Paragraphs>257</Paragraphs>
  <Slides>29</Slides>
  <Notes>12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Calibri</vt:lpstr>
      <vt:lpstr>Segoe UI</vt:lpstr>
      <vt:lpstr>Arial</vt:lpstr>
      <vt:lpstr>Cambria Math</vt:lpstr>
      <vt:lpstr>Calibri Light</vt:lpstr>
      <vt:lpstr>宋体</vt:lpstr>
      <vt:lpstr>Office Theme</vt:lpstr>
      <vt:lpstr>Advanced Topics on Soft Keyboard  Design and Optimization </vt:lpstr>
      <vt:lpstr>My Background</vt:lpstr>
      <vt:lpstr>About Myself</vt:lpstr>
      <vt:lpstr>Outline</vt:lpstr>
      <vt:lpstr>Outline</vt:lpstr>
      <vt:lpstr>Keyboard Layout Learning</vt:lpstr>
      <vt:lpstr>Keyboard Layout Learning</vt:lpstr>
      <vt:lpstr>Keyboard Layout Learning</vt:lpstr>
      <vt:lpstr>PowerPoint Presentation</vt:lpstr>
      <vt:lpstr>Quasi-Qwerty Layout </vt:lpstr>
      <vt:lpstr>Quasi-Qwerty Layout </vt:lpstr>
      <vt:lpstr>PowerPoint Presentation</vt:lpstr>
      <vt:lpstr>PowerPoint Presentation</vt:lpstr>
      <vt:lpstr>Outline</vt:lpstr>
      <vt:lpstr>Qwerty Layout</vt:lpstr>
      <vt:lpstr>Optimization Objective Function</vt:lpstr>
      <vt:lpstr>Optimization Objective Function</vt:lpstr>
      <vt:lpstr>Layout Optimized for English</vt:lpstr>
      <vt:lpstr>Language Usage</vt:lpstr>
      <vt:lpstr>Layout Optimization for English and French</vt:lpstr>
      <vt:lpstr>Layout Optimization for English and French</vt:lpstr>
      <vt:lpstr>Optimization Objective Function</vt:lpstr>
      <vt:lpstr>Optimized Layouts</vt:lpstr>
      <vt:lpstr>Performance</vt:lpstr>
      <vt:lpstr>Performance</vt:lpstr>
      <vt:lpstr>Layout Optimization for 5 Languages</vt:lpstr>
      <vt:lpstr>Layout Optimization for 5 Languages</vt:lpstr>
      <vt:lpstr>Optimized Layouts</vt:lpstr>
      <vt:lpstr>Performance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and HCI</dc:title>
  <dc:creator>Xiaojun Bi</dc:creator>
  <cp:lastModifiedBy>Xiaojun Bi</cp:lastModifiedBy>
  <cp:revision>780</cp:revision>
  <dcterms:created xsi:type="dcterms:W3CDTF">2006-08-16T00:00:00Z</dcterms:created>
  <dcterms:modified xsi:type="dcterms:W3CDTF">2018-08-27T06:50:00Z</dcterms:modified>
</cp:coreProperties>
</file>